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29.png" ContentType="image/png"/>
  <Override PartName="/ppt/media/image6.gif" ContentType="image/gif"/>
  <Override PartName="/ppt/media/image28.png" ContentType="image/png"/>
  <Override PartName="/ppt/media/image5.gif" ContentType="image/gif"/>
  <Override PartName="/ppt/media/image27.png" ContentType="image/png"/>
  <Override PartName="/ppt/media/image4.gif" ContentType="image/gif"/>
  <Override PartName="/ppt/media/image25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20.png" ContentType="image/png"/>
  <Override PartName="/ppt/media/image2.jpeg" ContentType="image/jpeg"/>
  <Override PartName="/ppt/media/image57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24.png" ContentType="image/png"/>
  <Override PartName="/ppt/media/image1.png" ContentType="image/png"/>
  <Override PartName="/ppt/media/image31.png" ContentType="image/png"/>
  <Override PartName="/ppt/media/image26.png" ContentType="image/png"/>
  <Override PartName="/ppt/media/image3.png" ContentType="image/png"/>
  <Override PartName="/ppt/media/image33.png" ContentType="image/png"/>
  <Override PartName="/ppt/media/image56.jpeg" ContentType="image/jpeg"/>
  <Override PartName="/ppt/media/image1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50.png" ContentType="image/png"/>
  <Override PartName="/ppt/media/image11.png" ContentType="image/png"/>
  <Override PartName="/ppt/media/image48.png" ContentType="image/png"/>
  <Override PartName="/ppt/media/image51.png" ContentType="image/png"/>
  <Override PartName="/ppt/media/image40.png" ContentType="image/png"/>
  <Override PartName="/ppt/media/image8.png" ContentType="image/png"/>
  <Override PartName="/ppt/media/image38.png" ContentType="image/png"/>
  <Override PartName="/ppt/media/image52.png" ContentType="image/png"/>
  <Override PartName="/ppt/media/image41.png" ContentType="image/png"/>
  <Override PartName="/ppt/media/image53.png" ContentType="image/png"/>
  <Override PartName="/ppt/media/image42.png" ContentType="image/png"/>
  <Override PartName="/ppt/media/image54.png" ContentType="image/png"/>
  <Override PartName="/ppt/media/image43.png" ContentType="image/png"/>
  <Override PartName="/ppt/media/image55.png" ContentType="image/png"/>
  <Override PartName="/ppt/media/image36.png" ContentType="image/png"/>
  <Override PartName="/ppt/media/image35.png" ContentType="image/png"/>
  <Override PartName="/ppt/media/image34.png" ContentType="image/png"/>
  <Override PartName="/ppt/media/image39.png" ContentType="image/png"/>
  <Override PartName="/ppt/media/image9.png" ContentType="image/png"/>
  <Override PartName="/ppt/media/image32.png" ContentType="image/png"/>
  <Override PartName="/ppt/media/image30.png" ContentType="image/png"/>
  <Override PartName="/ppt/media/image10.png" ContentType="image/png"/>
  <Override PartName="/ppt/media/image47.png" ContentType="image/png"/>
  <Override PartName="/ppt/media/image49.png" ContentType="image/png"/>
  <Override PartName="/ppt/media/image12.png" ContentType="image/png"/>
  <Override PartName="/ppt/media/image7.png" ContentType="image/png"/>
  <Override PartName="/ppt/media/image37.png" ContentType="image/png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20.xml.rels" ContentType="application/vnd.openxmlformats-package.relationships+xml"/>
  <Override PartName="/ppt/slides/_rels/slide2.xml.rels" ContentType="application/vnd.openxmlformats-package.relationships+xml"/>
  <Override PartName="/ppt/slides/_rels/slide19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16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24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27.xml.rels" ContentType="application/vnd.openxmlformats-package.relationships+xml"/>
  <Override PartName="/ppt/slides/_rels/slide9.xml.rels" ContentType="application/vnd.openxmlformats-package.relationships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9144000" cy="51435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10480" y="1257480"/>
            <a:ext cx="8122680" cy="1588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10480" y="1257480"/>
            <a:ext cx="8122680" cy="1588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10480" y="1257480"/>
            <a:ext cx="8122680" cy="1588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10480" y="1257480"/>
            <a:ext cx="8122680" cy="1588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10480" y="1257480"/>
            <a:ext cx="8122680" cy="1588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10480" y="1257480"/>
            <a:ext cx="8122680" cy="1588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10480" y="1257480"/>
            <a:ext cx="8122680" cy="1588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510480" y="1257480"/>
            <a:ext cx="8122680" cy="7363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10480" y="1257480"/>
            <a:ext cx="8122680" cy="1588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10480" y="1257480"/>
            <a:ext cx="8122680" cy="1588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10480" y="1257480"/>
            <a:ext cx="8122680" cy="1588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10480" y="1257480"/>
            <a:ext cx="8122680" cy="1588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10480" y="1257480"/>
            <a:ext cx="8122680" cy="1588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10480" y="1257480"/>
            <a:ext cx="8122680" cy="1588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10480" y="1257480"/>
            <a:ext cx="8122680" cy="1588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10480" y="1257480"/>
            <a:ext cx="8122680" cy="1588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10480" y="1257480"/>
            <a:ext cx="8122680" cy="1588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10480" y="1257480"/>
            <a:ext cx="8122680" cy="1588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510480" y="1257480"/>
            <a:ext cx="8122680" cy="7363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10480" y="1257480"/>
            <a:ext cx="8122680" cy="1588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10480" y="1257480"/>
            <a:ext cx="8122680" cy="1588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10480" y="1257480"/>
            <a:ext cx="8122680" cy="1588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0272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2998080"/>
            <a:ext cx="9143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510480" y="1257480"/>
            <a:ext cx="8122680" cy="1588320"/>
          </a:xfrm>
          <a:prstGeom prst="rect">
            <a:avLst/>
          </a:prstGeom>
        </p:spPr>
        <p:txBody>
          <a:bodyPr tIns="91440" bIns="91440" anchor="b">
            <a:noAutofit/>
          </a:bodyPr>
          <a:p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Click to 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edit the 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title text 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format</a:t>
            </a: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3AA52E38-C1C8-4A1B-AFF3-D7C1AB0FF822}" type="slidenum">
              <a:rPr b="0" lang="en" sz="1000" spc="-1" strike="noStrike">
                <a:solidFill>
                  <a:srgbClr val="ffffff"/>
                </a:solidFill>
                <a:latin typeface="Proxima Nova"/>
                <a:ea typeface="Proxima Nova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A92D50B0-1E11-4B78-BFB3-B948657DE77E}" type="slidenum">
              <a:rPr b="0" lang="en" sz="1000" spc="-1" strike="noStrike">
                <a:solidFill>
                  <a:srgbClr val="202729"/>
                </a:solidFill>
                <a:latin typeface="Proxima Nova"/>
                <a:ea typeface="Proxima Nova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gif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jpeg"/><Relationship Id="rId3" Type="http://schemas.openxmlformats.org/officeDocument/2006/relationships/image" Target="../media/image57.png"/><Relationship Id="rId4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gif"/><Relationship Id="rId2" Type="http://schemas.openxmlformats.org/officeDocument/2006/relationships/image" Target="../media/image6.gif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597600" y="1257480"/>
            <a:ext cx="8877960" cy="12247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3000" spc="-1" strike="noStrike">
                <a:solidFill>
                  <a:srgbClr val="ffffff"/>
                </a:solidFill>
                <a:latin typeface="Proxima Nova"/>
                <a:ea typeface="Proxima Nova"/>
              </a:rPr>
              <a:t>A Wigner-Eckart theorem for </a:t>
            </a:r>
            <a:br/>
            <a:r>
              <a:rPr b="0" lang="en" sz="3000" spc="-1" strike="noStrike">
                <a:solidFill>
                  <a:srgbClr val="ffffff"/>
                </a:solidFill>
                <a:latin typeface="Proxima Nova"/>
                <a:ea typeface="Proxima Nova"/>
              </a:rPr>
              <a:t>group equivariant convolution kernels</a:t>
            </a:r>
            <a:endParaRPr b="0" lang="en-US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TextShape 2"/>
          <p:cNvSpPr txBox="1"/>
          <p:nvPr/>
        </p:nvSpPr>
        <p:spPr>
          <a:xfrm>
            <a:off x="4803480" y="3504240"/>
            <a:ext cx="2772720" cy="10508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ffffff"/>
                </a:solidFill>
                <a:latin typeface="Proxima Nova"/>
                <a:ea typeface="Proxima Nova"/>
              </a:rPr>
              <a:t>Maurice Weiler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ffffff"/>
                </a:solidFill>
                <a:latin typeface="Proxima Nova"/>
                <a:ea typeface="Proxima Nova"/>
              </a:rPr>
              <a:t>AMLab, QUVA lab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ffffff"/>
                </a:solidFill>
                <a:latin typeface="Proxima Nova"/>
                <a:ea typeface="Proxima Nova"/>
              </a:rPr>
              <a:t>University of Amsterdam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81" name="Google Shape;63;p13" descr=""/>
          <p:cNvPicPr/>
          <p:nvPr/>
        </p:nvPicPr>
        <p:blipFill>
          <a:blip r:embed="rId1"/>
          <a:stretch/>
        </p:blipFill>
        <p:spPr>
          <a:xfrm>
            <a:off x="4097520" y="308520"/>
            <a:ext cx="948600" cy="94860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2750400" y="3286440"/>
            <a:ext cx="1486800" cy="1486800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" name="TextShape 4"/>
          <p:cNvSpPr txBox="1"/>
          <p:nvPr/>
        </p:nvSpPr>
        <p:spPr>
          <a:xfrm>
            <a:off x="449280" y="3504240"/>
            <a:ext cx="2133720" cy="10508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ffffff"/>
                </a:solidFill>
                <a:latin typeface="Proxima Nova"/>
                <a:ea typeface="Proxima Nova"/>
              </a:rPr>
              <a:t>Leon Lang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ffffff"/>
                </a:solidFill>
                <a:latin typeface="Proxima Nova"/>
                <a:ea typeface="Proxima Nova"/>
              </a:rPr>
              <a:t>AMLab, CSL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ffffff"/>
                </a:solidFill>
                <a:latin typeface="Proxima Nova"/>
                <a:ea typeface="Proxima Nova"/>
              </a:rPr>
              <a:t>University of Amsterdam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4" name="CustomShape 5"/>
          <p:cNvSpPr/>
          <p:nvPr/>
        </p:nvSpPr>
        <p:spPr>
          <a:xfrm>
            <a:off x="7130160" y="3297600"/>
            <a:ext cx="1464120" cy="1464120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840960" y="1129320"/>
            <a:ext cx="2528640" cy="74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             </a:t>
            </a:r>
            <a:r>
              <a:rPr b="0" lang="en" sz="1400" spc="-1" strike="noStrike">
                <a:solidFill>
                  <a:srgbClr val="434343"/>
                </a:solidFill>
                <a:latin typeface="Proxima Nova"/>
                <a:ea typeface="Proxima Nova"/>
              </a:rPr>
              <a:t>operators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434343"/>
                </a:solidFill>
                <a:latin typeface="Proxima Nova"/>
                <a:ea typeface="Proxima Nova"/>
              </a:rPr>
              <a:t>satisfying symmetry constraint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TextShape 3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Quantum operators  -  Wigner-Eckart theorem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CustomShape 4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CustomShape 5"/>
          <p:cNvSpPr/>
          <p:nvPr/>
        </p:nvSpPr>
        <p:spPr>
          <a:xfrm>
            <a:off x="383760" y="672120"/>
            <a:ext cx="5925240" cy="39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600" spc="-1" strike="noStrike">
                <a:solidFill>
                  <a:srgbClr val="434343"/>
                </a:solidFill>
                <a:latin typeface="Proxima Nova"/>
                <a:ea typeface="Proxima Nova"/>
              </a:rPr>
              <a:t>Spherical tensor operators: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52" name="Google Shape;180;p23" descr="2j+1"/>
          <p:cNvPicPr/>
          <p:nvPr/>
        </p:nvPicPr>
        <p:blipFill>
          <a:blip r:embed="rId1"/>
          <a:stretch/>
        </p:blipFill>
        <p:spPr>
          <a:xfrm>
            <a:off x="840960" y="1227600"/>
            <a:ext cx="492120" cy="202680"/>
          </a:xfrm>
          <a:prstGeom prst="rect">
            <a:avLst/>
          </a:prstGeom>
          <a:ln>
            <a:noFill/>
          </a:ln>
        </p:spPr>
      </p:pic>
      <p:pic>
        <p:nvPicPr>
          <p:cNvPr id="153" name="Google Shape;181;p23" descr="\sum_{n=-j}^j D^{mn}_j(g)\, T_j^n&#10;\,=\, U(g)^\dagger T_j^m U(g) \quad \forall g \in \text{SO}(3)"/>
          <p:cNvPicPr/>
          <p:nvPr/>
        </p:nvPicPr>
        <p:blipFill>
          <a:blip r:embed="rId2"/>
          <a:stretch/>
        </p:blipFill>
        <p:spPr>
          <a:xfrm>
            <a:off x="3522600" y="1594080"/>
            <a:ext cx="4323600" cy="318600"/>
          </a:xfrm>
          <a:prstGeom prst="rect">
            <a:avLst/>
          </a:prstGeom>
          <a:ln>
            <a:noFill/>
          </a:ln>
        </p:spPr>
      </p:pic>
      <p:sp>
        <p:nvSpPr>
          <p:cNvPr id="154" name="CustomShape 6"/>
          <p:cNvSpPr/>
          <p:nvPr/>
        </p:nvSpPr>
        <p:spPr>
          <a:xfrm>
            <a:off x="7290360" y="3125520"/>
            <a:ext cx="1582560" cy="54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CG-coefficient,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algebraically fixed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155" name="CustomShape 7"/>
          <p:cNvSpPr/>
          <p:nvPr/>
        </p:nvSpPr>
        <p:spPr>
          <a:xfrm>
            <a:off x="8082000" y="3670560"/>
            <a:ext cx="142200" cy="295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56" name="Google Shape;184;p23" descr=""/>
          <p:cNvPicPr/>
          <p:nvPr/>
        </p:nvPicPr>
        <p:blipFill>
          <a:blip r:embed="rId3"/>
          <a:stretch/>
        </p:blipFill>
        <p:spPr>
          <a:xfrm>
            <a:off x="2383560" y="1227600"/>
            <a:ext cx="1692720" cy="257040"/>
          </a:xfrm>
          <a:prstGeom prst="rect">
            <a:avLst/>
          </a:prstGeom>
          <a:ln>
            <a:noFill/>
          </a:ln>
        </p:spPr>
      </p:pic>
      <p:pic>
        <p:nvPicPr>
          <p:cNvPr id="157" name="Google Shape;185;p23" descr=""/>
          <p:cNvPicPr/>
          <p:nvPr/>
        </p:nvPicPr>
        <p:blipFill>
          <a:blip r:embed="rId4"/>
          <a:stretch/>
        </p:blipFill>
        <p:spPr>
          <a:xfrm>
            <a:off x="3584520" y="2795040"/>
            <a:ext cx="3151080" cy="257040"/>
          </a:xfrm>
          <a:prstGeom prst="rect">
            <a:avLst/>
          </a:prstGeom>
          <a:ln>
            <a:noFill/>
          </a:ln>
        </p:spPr>
      </p:pic>
      <p:sp>
        <p:nvSpPr>
          <p:cNvPr id="158" name="CustomShape 8"/>
          <p:cNvSpPr/>
          <p:nvPr/>
        </p:nvSpPr>
        <p:spPr>
          <a:xfrm>
            <a:off x="5058000" y="1981080"/>
            <a:ext cx="124920" cy="745200"/>
          </a:xfrm>
          <a:prstGeom prst="upDownArrow">
            <a:avLst>
              <a:gd name="adj1" fmla="val 50000"/>
              <a:gd name="adj2" fmla="val 56849"/>
            </a:avLst>
          </a:prstGeom>
          <a:solidFill>
            <a:srgbClr val="cc0000"/>
          </a:solidFill>
          <a:ln w="93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59" name="Google Shape;187;p23" descr="\langle JM \mkern1mu|\mkern1mu T_j^m \mkern1mu|\mkern1mu ln \rangle&#10;\ =\ &#10;\lambda \cdot&#10;\langle JM \mkern1mu|\mkern1mu jm;ln \rangle"/>
          <p:cNvPicPr/>
          <p:nvPr/>
        </p:nvPicPr>
        <p:blipFill>
          <a:blip r:embed="rId5"/>
          <a:stretch/>
        </p:blipFill>
        <p:spPr>
          <a:xfrm>
            <a:off x="6338160" y="4004280"/>
            <a:ext cx="2421000" cy="257040"/>
          </a:xfrm>
          <a:prstGeom prst="rect">
            <a:avLst/>
          </a:prstGeom>
          <a:ln>
            <a:noFill/>
          </a:ln>
        </p:spPr>
      </p:pic>
      <p:sp>
        <p:nvSpPr>
          <p:cNvPr id="160" name="CustomShape 9"/>
          <p:cNvSpPr/>
          <p:nvPr/>
        </p:nvSpPr>
        <p:spPr>
          <a:xfrm>
            <a:off x="383760" y="3561840"/>
            <a:ext cx="2485800" cy="39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600" spc="-1" strike="noStrike">
                <a:solidFill>
                  <a:srgbClr val="434343"/>
                </a:solidFill>
                <a:latin typeface="Proxima Nova"/>
                <a:ea typeface="Proxima Nova"/>
              </a:rPr>
              <a:t>Wigner-Eckart theorem: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61" name="CustomShape 10"/>
          <p:cNvSpPr/>
          <p:nvPr/>
        </p:nvSpPr>
        <p:spPr>
          <a:xfrm>
            <a:off x="373680" y="3934080"/>
            <a:ext cx="6019200" cy="32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434343"/>
                </a:solidFill>
                <a:latin typeface="Proxima Nova"/>
                <a:ea typeface="Proxima Nova"/>
              </a:rPr>
              <a:t>the matrix elements for fixed j, l, J are determined by single dof                :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62" name="Google Shape;190;p23" descr="\lambda \in \mathbb{C}"/>
          <p:cNvPicPr/>
          <p:nvPr/>
        </p:nvPicPr>
        <p:blipFill>
          <a:blip r:embed="rId6"/>
          <a:stretch/>
        </p:blipFill>
        <p:spPr>
          <a:xfrm>
            <a:off x="5506920" y="4057560"/>
            <a:ext cx="420840" cy="150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747360" y="4335480"/>
            <a:ext cx="7450200" cy="501840"/>
          </a:xfrm>
          <a:prstGeom prst="roundRect">
            <a:avLst>
              <a:gd name="adj" fmla="val 16667"/>
            </a:avLst>
          </a:prstGeom>
          <a:solidFill>
            <a:srgbClr val="00ffff">
              <a:alpha val="14000"/>
            </a:srgbClr>
          </a:solidFill>
          <a:ln w="93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CustomShape 2"/>
          <p:cNvSpPr/>
          <p:nvPr/>
        </p:nvSpPr>
        <p:spPr>
          <a:xfrm>
            <a:off x="800280" y="4377240"/>
            <a:ext cx="7608960" cy="32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can we generalize this result to the matrix elements                             of G-steerable kernels?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65" name="CustomShape 3"/>
          <p:cNvSpPr/>
          <p:nvPr/>
        </p:nvSpPr>
        <p:spPr>
          <a:xfrm>
            <a:off x="840960" y="1129320"/>
            <a:ext cx="2528640" cy="74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             </a:t>
            </a:r>
            <a:r>
              <a:rPr b="0" lang="en" sz="1400" spc="-1" strike="noStrike">
                <a:solidFill>
                  <a:srgbClr val="434343"/>
                </a:solidFill>
                <a:latin typeface="Proxima Nova"/>
                <a:ea typeface="Proxima Nova"/>
              </a:rPr>
              <a:t>operators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434343"/>
                </a:solidFill>
                <a:latin typeface="Proxima Nova"/>
                <a:ea typeface="Proxima Nova"/>
              </a:rPr>
              <a:t>satisfying symmetry constraint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66" name="CustomShape 4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TextShape 5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Quantum operators  -  Wigner-Eckart theorem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CustomShape 6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CustomShape 7"/>
          <p:cNvSpPr/>
          <p:nvPr/>
        </p:nvSpPr>
        <p:spPr>
          <a:xfrm>
            <a:off x="383760" y="672120"/>
            <a:ext cx="5925240" cy="39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600" spc="-1" strike="noStrike">
                <a:solidFill>
                  <a:srgbClr val="434343"/>
                </a:solidFill>
                <a:latin typeface="Proxima Nova"/>
                <a:ea typeface="Proxima Nova"/>
              </a:rPr>
              <a:t>Spherical tensor operators: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70" name="Google Shape;202;p24" descr="2j+1"/>
          <p:cNvPicPr/>
          <p:nvPr/>
        </p:nvPicPr>
        <p:blipFill>
          <a:blip r:embed="rId1"/>
          <a:stretch/>
        </p:blipFill>
        <p:spPr>
          <a:xfrm>
            <a:off x="840960" y="1227600"/>
            <a:ext cx="492120" cy="202680"/>
          </a:xfrm>
          <a:prstGeom prst="rect">
            <a:avLst/>
          </a:prstGeom>
          <a:ln>
            <a:noFill/>
          </a:ln>
        </p:spPr>
      </p:pic>
      <p:pic>
        <p:nvPicPr>
          <p:cNvPr id="171" name="Google Shape;203;p24" descr="\sum_{n=-j}^j D^{mn}_j(g)\, T_j^n&#10;\,=\, U(g)^\dagger T_j^m U(g) \quad \forall g \in \text{SO}(3)"/>
          <p:cNvPicPr/>
          <p:nvPr/>
        </p:nvPicPr>
        <p:blipFill>
          <a:blip r:embed="rId2"/>
          <a:stretch/>
        </p:blipFill>
        <p:spPr>
          <a:xfrm>
            <a:off x="3522600" y="1594080"/>
            <a:ext cx="4323600" cy="318600"/>
          </a:xfrm>
          <a:prstGeom prst="rect">
            <a:avLst/>
          </a:prstGeom>
          <a:ln>
            <a:noFill/>
          </a:ln>
        </p:spPr>
      </p:pic>
      <p:pic>
        <p:nvPicPr>
          <p:cNvPr id="172" name="Google Shape;204;p24" descr="\langle JM \mkern1mu|\mkern1mu K(x) \mkern1mu|\mkern1mu ln \rangle"/>
          <p:cNvPicPr/>
          <p:nvPr/>
        </p:nvPicPr>
        <p:blipFill>
          <a:blip r:embed="rId3"/>
          <a:stretch/>
        </p:blipFill>
        <p:spPr>
          <a:xfrm>
            <a:off x="4993560" y="4485240"/>
            <a:ext cx="1076040" cy="202680"/>
          </a:xfrm>
          <a:prstGeom prst="rect">
            <a:avLst/>
          </a:prstGeom>
          <a:ln>
            <a:noFill/>
          </a:ln>
        </p:spPr>
      </p:pic>
      <p:pic>
        <p:nvPicPr>
          <p:cNvPr id="173" name="Google Shape;205;p24" descr=""/>
          <p:cNvPicPr/>
          <p:nvPr/>
        </p:nvPicPr>
        <p:blipFill>
          <a:blip r:embed="rId4"/>
          <a:stretch/>
        </p:blipFill>
        <p:spPr>
          <a:xfrm>
            <a:off x="2383560" y="1227600"/>
            <a:ext cx="1692720" cy="257040"/>
          </a:xfrm>
          <a:prstGeom prst="rect">
            <a:avLst/>
          </a:prstGeom>
          <a:ln>
            <a:noFill/>
          </a:ln>
        </p:spPr>
      </p:pic>
      <p:pic>
        <p:nvPicPr>
          <p:cNvPr id="174" name="Google Shape;206;p24" descr=""/>
          <p:cNvPicPr/>
          <p:nvPr/>
        </p:nvPicPr>
        <p:blipFill>
          <a:blip r:embed="rId5"/>
          <a:stretch/>
        </p:blipFill>
        <p:spPr>
          <a:xfrm>
            <a:off x="3584520" y="2795040"/>
            <a:ext cx="3151080" cy="257040"/>
          </a:xfrm>
          <a:prstGeom prst="rect">
            <a:avLst/>
          </a:prstGeom>
          <a:ln>
            <a:noFill/>
          </a:ln>
        </p:spPr>
      </p:pic>
      <p:sp>
        <p:nvSpPr>
          <p:cNvPr id="175" name="CustomShape 8"/>
          <p:cNvSpPr/>
          <p:nvPr/>
        </p:nvSpPr>
        <p:spPr>
          <a:xfrm>
            <a:off x="5058000" y="1981080"/>
            <a:ext cx="124920" cy="745200"/>
          </a:xfrm>
          <a:prstGeom prst="upDownArrow">
            <a:avLst>
              <a:gd name="adj1" fmla="val 50000"/>
              <a:gd name="adj2" fmla="val 56849"/>
            </a:avLst>
          </a:prstGeom>
          <a:solidFill>
            <a:srgbClr val="cc0000"/>
          </a:solidFill>
          <a:ln w="93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CustomShape 9"/>
          <p:cNvSpPr/>
          <p:nvPr/>
        </p:nvSpPr>
        <p:spPr>
          <a:xfrm>
            <a:off x="7290360" y="3125520"/>
            <a:ext cx="1582560" cy="54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CG-coefficient,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algebraically fixed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177" name="CustomShape 10"/>
          <p:cNvSpPr/>
          <p:nvPr/>
        </p:nvSpPr>
        <p:spPr>
          <a:xfrm>
            <a:off x="8082000" y="3670560"/>
            <a:ext cx="142200" cy="295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78" name="Google Shape;210;p24" descr="\langle JM \mkern1mu|\mkern1mu T_j^m \mkern1mu|\mkern1mu ln \rangle&#10;\ =\ &#10;\lambda \cdot&#10;\langle JM \mkern1mu|\mkern1mu jm;ln \rangle"/>
          <p:cNvPicPr/>
          <p:nvPr/>
        </p:nvPicPr>
        <p:blipFill>
          <a:blip r:embed="rId6"/>
          <a:stretch/>
        </p:blipFill>
        <p:spPr>
          <a:xfrm>
            <a:off x="6338160" y="4004280"/>
            <a:ext cx="2421000" cy="257040"/>
          </a:xfrm>
          <a:prstGeom prst="rect">
            <a:avLst/>
          </a:prstGeom>
          <a:ln>
            <a:noFill/>
          </a:ln>
        </p:spPr>
      </p:pic>
      <p:sp>
        <p:nvSpPr>
          <p:cNvPr id="179" name="CustomShape 11"/>
          <p:cNvSpPr/>
          <p:nvPr/>
        </p:nvSpPr>
        <p:spPr>
          <a:xfrm>
            <a:off x="383760" y="3561840"/>
            <a:ext cx="2485800" cy="39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600" spc="-1" strike="noStrike">
                <a:solidFill>
                  <a:srgbClr val="434343"/>
                </a:solidFill>
                <a:latin typeface="Proxima Nova"/>
                <a:ea typeface="Proxima Nova"/>
              </a:rPr>
              <a:t>Wigner-Eckart theorem: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80" name="CustomShape 12"/>
          <p:cNvSpPr/>
          <p:nvPr/>
        </p:nvSpPr>
        <p:spPr>
          <a:xfrm>
            <a:off x="373680" y="3934080"/>
            <a:ext cx="6019200" cy="32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434343"/>
                </a:solidFill>
                <a:latin typeface="Proxima Nova"/>
                <a:ea typeface="Proxima Nova"/>
              </a:rPr>
              <a:t>the matrix elements for fixed j, l, J are determined by single dof                :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81" name="Google Shape;213;p24" descr="\lambda \in \mathbb{C}"/>
          <p:cNvPicPr/>
          <p:nvPr/>
        </p:nvPicPr>
        <p:blipFill>
          <a:blip r:embed="rId7"/>
          <a:stretch/>
        </p:blipFill>
        <p:spPr>
          <a:xfrm>
            <a:off x="5506920" y="4057560"/>
            <a:ext cx="420840" cy="150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TextShape 2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Wigner-Eckart theorem for G-steerable Kernels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CustomShape 3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4"/>
          <p:cNvSpPr/>
          <p:nvPr/>
        </p:nvSpPr>
        <p:spPr>
          <a:xfrm>
            <a:off x="383760" y="840600"/>
            <a:ext cx="7092720" cy="42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Wigner-Eckart for steerable kernels</a:t>
            </a: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   =   explain dof’s in matrix elements of steerable kernels</a:t>
            </a:r>
            <a:endParaRPr b="0" lang="en-US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TextShape 2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Wigner-Eckart theorem for G-steerable Kernels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CustomShape 3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CustomShape 4"/>
          <p:cNvSpPr/>
          <p:nvPr/>
        </p:nvSpPr>
        <p:spPr>
          <a:xfrm>
            <a:off x="610560" y="3528000"/>
            <a:ext cx="3263760" cy="135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2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2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2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190" name="Google Shape;230;p26" descr=""/>
          <p:cNvPicPr/>
          <p:nvPr/>
        </p:nvPicPr>
        <p:blipFill>
          <a:blip r:embed="rId1"/>
          <a:stretch/>
        </p:blipFill>
        <p:spPr>
          <a:xfrm>
            <a:off x="1315800" y="2050200"/>
            <a:ext cx="6578280" cy="697320"/>
          </a:xfrm>
          <a:prstGeom prst="rect">
            <a:avLst/>
          </a:prstGeom>
          <a:ln>
            <a:noFill/>
          </a:ln>
        </p:spPr>
      </p:pic>
      <p:sp>
        <p:nvSpPr>
          <p:cNvPr id="191" name="CustomShape 5"/>
          <p:cNvSpPr/>
          <p:nvPr/>
        </p:nvSpPr>
        <p:spPr>
          <a:xfrm>
            <a:off x="383760" y="840600"/>
            <a:ext cx="7092720" cy="42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Wigner-Eckart for steerable kernels</a:t>
            </a: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   =   explain dof’s in matrix elements of steerable kernels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192" name="CustomShape 6"/>
          <p:cNvSpPr/>
          <p:nvPr/>
        </p:nvSpPr>
        <p:spPr>
          <a:xfrm>
            <a:off x="5051160" y="1173240"/>
            <a:ext cx="360" cy="480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CustomShape 7"/>
          <p:cNvSpPr/>
          <p:nvPr/>
        </p:nvSpPr>
        <p:spPr>
          <a:xfrm rot="10800000">
            <a:off x="2016720" y="1648800"/>
            <a:ext cx="30402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8"/>
          <p:cNvSpPr/>
          <p:nvPr/>
        </p:nvSpPr>
        <p:spPr>
          <a:xfrm>
            <a:off x="2016360" y="1649520"/>
            <a:ext cx="360" cy="481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TextShape 2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Wigner-Eckart theorem for G-steerable Kernels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CustomShape 3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4"/>
          <p:cNvSpPr/>
          <p:nvPr/>
        </p:nvSpPr>
        <p:spPr>
          <a:xfrm>
            <a:off x="610560" y="3528000"/>
            <a:ext cx="3263760" cy="135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2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2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 marL="457200" indent="-310680">
              <a:lnSpc>
                <a:spcPct val="200000"/>
              </a:lnSpc>
              <a:buClr>
                <a:srgbClr val="434343"/>
              </a:buClr>
              <a:buFont typeface="Proxima Nova"/>
              <a:buAutoNum type="arabicPeriod"/>
              <a:tabLst>
                <a:tab algn="l" pos="0"/>
              </a:tabLst>
            </a:pP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Peter-Weyl Theorem</a:t>
            </a:r>
            <a:endParaRPr b="0" lang="en-US" sz="1300" spc="-1" strike="noStrike">
              <a:latin typeface="Arial"/>
            </a:endParaRPr>
          </a:p>
        </p:txBody>
      </p:sp>
      <p:pic>
        <p:nvPicPr>
          <p:cNvPr id="199" name="Google Shape;243;p27" descr=""/>
          <p:cNvPicPr/>
          <p:nvPr/>
        </p:nvPicPr>
        <p:blipFill>
          <a:blip r:embed="rId1"/>
          <a:stretch/>
        </p:blipFill>
        <p:spPr>
          <a:xfrm>
            <a:off x="1315800" y="2050200"/>
            <a:ext cx="6578280" cy="697320"/>
          </a:xfrm>
          <a:prstGeom prst="rect">
            <a:avLst/>
          </a:prstGeom>
          <a:ln>
            <a:noFill/>
          </a:ln>
        </p:spPr>
      </p:pic>
      <p:sp>
        <p:nvSpPr>
          <p:cNvPr id="200" name="CustomShape 5"/>
          <p:cNvSpPr/>
          <p:nvPr/>
        </p:nvSpPr>
        <p:spPr>
          <a:xfrm flipH="1" rot="10800000">
            <a:off x="2711520" y="2816640"/>
            <a:ext cx="4797720" cy="1720800"/>
          </a:xfrm>
          <a:prstGeom prst="bentConnector3">
            <a:avLst>
              <a:gd name="adj1" fmla="val 100272"/>
            </a:avLst>
          </a:pr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CustomShape 6"/>
          <p:cNvSpPr/>
          <p:nvPr/>
        </p:nvSpPr>
        <p:spPr>
          <a:xfrm>
            <a:off x="383760" y="840600"/>
            <a:ext cx="7092720" cy="42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Wigner-Eckart for steerable kernels</a:t>
            </a: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   =   explain dof’s in matrix elements of steerable kernels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202" name="CustomShape 7"/>
          <p:cNvSpPr/>
          <p:nvPr/>
        </p:nvSpPr>
        <p:spPr>
          <a:xfrm>
            <a:off x="5051160" y="1173240"/>
            <a:ext cx="360" cy="480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CustomShape 8"/>
          <p:cNvSpPr/>
          <p:nvPr/>
        </p:nvSpPr>
        <p:spPr>
          <a:xfrm rot="10800000">
            <a:off x="2016720" y="1648800"/>
            <a:ext cx="30402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CustomShape 9"/>
          <p:cNvSpPr/>
          <p:nvPr/>
        </p:nvSpPr>
        <p:spPr>
          <a:xfrm>
            <a:off x="2016360" y="1649520"/>
            <a:ext cx="360" cy="481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TextShape 2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Wigner-Eckart theorem for G-steerable Kernels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CustomShape 3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CustomShape 4"/>
          <p:cNvSpPr/>
          <p:nvPr/>
        </p:nvSpPr>
        <p:spPr>
          <a:xfrm>
            <a:off x="610560" y="3528000"/>
            <a:ext cx="3263760" cy="135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2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2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   </a:t>
            </a: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2.     Clebsch-Gordan decomposition</a:t>
            </a:r>
            <a:endParaRPr b="0" lang="en-US" sz="1300" spc="-1" strike="noStrike">
              <a:latin typeface="Arial"/>
            </a:endParaRPr>
          </a:p>
          <a:p>
            <a:pPr marL="457200" indent="-310680">
              <a:lnSpc>
                <a:spcPct val="200000"/>
              </a:lnSpc>
              <a:buClr>
                <a:srgbClr val="434343"/>
              </a:buClr>
              <a:buFont typeface="Proxima Nova"/>
              <a:buAutoNum type="arabicPeriod"/>
              <a:tabLst>
                <a:tab algn="l" pos="0"/>
              </a:tabLst>
            </a:pP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Peter-Weyl Theorem</a:t>
            </a:r>
            <a:endParaRPr b="0" lang="en-US" sz="1300" spc="-1" strike="noStrike">
              <a:latin typeface="Arial"/>
            </a:endParaRPr>
          </a:p>
        </p:txBody>
      </p:sp>
      <p:pic>
        <p:nvPicPr>
          <p:cNvPr id="209" name="Google Shape;257;p28" descr=""/>
          <p:cNvPicPr/>
          <p:nvPr/>
        </p:nvPicPr>
        <p:blipFill>
          <a:blip r:embed="rId1"/>
          <a:stretch/>
        </p:blipFill>
        <p:spPr>
          <a:xfrm>
            <a:off x="1315800" y="2050200"/>
            <a:ext cx="6578280" cy="697320"/>
          </a:xfrm>
          <a:prstGeom prst="rect">
            <a:avLst/>
          </a:prstGeom>
          <a:ln>
            <a:noFill/>
          </a:ln>
        </p:spPr>
      </p:pic>
      <p:sp>
        <p:nvSpPr>
          <p:cNvPr id="210" name="CustomShape 5"/>
          <p:cNvSpPr/>
          <p:nvPr/>
        </p:nvSpPr>
        <p:spPr>
          <a:xfrm flipH="1" rot="10800000">
            <a:off x="2711520" y="2816640"/>
            <a:ext cx="4797720" cy="1720800"/>
          </a:xfrm>
          <a:prstGeom prst="bentConnector3">
            <a:avLst>
              <a:gd name="adj1" fmla="val 100272"/>
            </a:avLst>
          </a:pr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CustomShape 6"/>
          <p:cNvSpPr/>
          <p:nvPr/>
        </p:nvSpPr>
        <p:spPr>
          <a:xfrm flipH="1" rot="10800000">
            <a:off x="3552480" y="2810160"/>
            <a:ext cx="2919240" cy="1336680"/>
          </a:xfrm>
          <a:prstGeom prst="bentConnector3">
            <a:avLst>
              <a:gd name="adj1" fmla="val 100227"/>
            </a:avLst>
          </a:pr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CustomShape 7"/>
          <p:cNvSpPr/>
          <p:nvPr/>
        </p:nvSpPr>
        <p:spPr>
          <a:xfrm>
            <a:off x="383760" y="840600"/>
            <a:ext cx="7092720" cy="42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Wigner-Eckart for steerable kernels</a:t>
            </a: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   =   explain dof’s in matrix elements of steerable kernels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213" name="CustomShape 8"/>
          <p:cNvSpPr/>
          <p:nvPr/>
        </p:nvSpPr>
        <p:spPr>
          <a:xfrm>
            <a:off x="5051160" y="1173240"/>
            <a:ext cx="360" cy="480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CustomShape 9"/>
          <p:cNvSpPr/>
          <p:nvPr/>
        </p:nvSpPr>
        <p:spPr>
          <a:xfrm rot="10800000">
            <a:off x="2016720" y="1648800"/>
            <a:ext cx="30402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CustomShape 10"/>
          <p:cNvSpPr/>
          <p:nvPr/>
        </p:nvSpPr>
        <p:spPr>
          <a:xfrm>
            <a:off x="2016360" y="1649520"/>
            <a:ext cx="360" cy="481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TextShape 2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Wigner-Eckart theorem for G-steerable Kernels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CustomShape 3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CustomShape 4"/>
          <p:cNvSpPr/>
          <p:nvPr/>
        </p:nvSpPr>
        <p:spPr>
          <a:xfrm>
            <a:off x="610560" y="3528000"/>
            <a:ext cx="3263760" cy="135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2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   </a:t>
            </a: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3.     Irrep endomorphisms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2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   </a:t>
            </a: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2.     Clebsch-Gordan decomposition</a:t>
            </a:r>
            <a:endParaRPr b="0" lang="en-US" sz="1300" spc="-1" strike="noStrike">
              <a:latin typeface="Arial"/>
            </a:endParaRPr>
          </a:p>
          <a:p>
            <a:pPr marL="457200" indent="-310680">
              <a:lnSpc>
                <a:spcPct val="200000"/>
              </a:lnSpc>
              <a:buClr>
                <a:srgbClr val="434343"/>
              </a:buClr>
              <a:buFont typeface="Proxima Nova"/>
              <a:buAutoNum type="arabicPeriod"/>
              <a:tabLst>
                <a:tab algn="l" pos="0"/>
              </a:tabLst>
            </a:pP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Peter-Weyl Theorem</a:t>
            </a:r>
            <a:endParaRPr b="0" lang="en-US" sz="1300" spc="-1" strike="noStrike">
              <a:latin typeface="Arial"/>
            </a:endParaRPr>
          </a:p>
        </p:txBody>
      </p:sp>
      <p:pic>
        <p:nvPicPr>
          <p:cNvPr id="220" name="Google Shape;272;p29" descr=""/>
          <p:cNvPicPr/>
          <p:nvPr/>
        </p:nvPicPr>
        <p:blipFill>
          <a:blip r:embed="rId1"/>
          <a:stretch/>
        </p:blipFill>
        <p:spPr>
          <a:xfrm>
            <a:off x="1315800" y="2050200"/>
            <a:ext cx="6578280" cy="697320"/>
          </a:xfrm>
          <a:prstGeom prst="rect">
            <a:avLst/>
          </a:prstGeom>
          <a:ln>
            <a:noFill/>
          </a:ln>
        </p:spPr>
      </p:pic>
      <p:sp>
        <p:nvSpPr>
          <p:cNvPr id="221" name="CustomShape 5"/>
          <p:cNvSpPr/>
          <p:nvPr/>
        </p:nvSpPr>
        <p:spPr>
          <a:xfrm flipH="1" rot="10800000">
            <a:off x="2711520" y="2816640"/>
            <a:ext cx="4797720" cy="1720800"/>
          </a:xfrm>
          <a:prstGeom prst="bentConnector3">
            <a:avLst>
              <a:gd name="adj1" fmla="val 100272"/>
            </a:avLst>
          </a:pr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CustomShape 6"/>
          <p:cNvSpPr/>
          <p:nvPr/>
        </p:nvSpPr>
        <p:spPr>
          <a:xfrm flipH="1" rot="10800000">
            <a:off x="3552480" y="2810160"/>
            <a:ext cx="2919240" cy="1336680"/>
          </a:xfrm>
          <a:prstGeom prst="bentConnector3">
            <a:avLst>
              <a:gd name="adj1" fmla="val 100227"/>
            </a:avLst>
          </a:pr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CustomShape 7"/>
          <p:cNvSpPr/>
          <p:nvPr/>
        </p:nvSpPr>
        <p:spPr>
          <a:xfrm flipH="1" rot="10800000">
            <a:off x="2831760" y="2816640"/>
            <a:ext cx="2317320" cy="922320"/>
          </a:xfrm>
          <a:prstGeom prst="bentConnector3">
            <a:avLst>
              <a:gd name="adj1" fmla="val 99994"/>
            </a:avLst>
          </a:pr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CustomShape 8"/>
          <p:cNvSpPr/>
          <p:nvPr/>
        </p:nvSpPr>
        <p:spPr>
          <a:xfrm>
            <a:off x="383760" y="840600"/>
            <a:ext cx="7092720" cy="42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Wigner-Eckart for steerable kernels</a:t>
            </a: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   =   explain dof’s in matrix elements of steerable kernels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225" name="CustomShape 9"/>
          <p:cNvSpPr/>
          <p:nvPr/>
        </p:nvSpPr>
        <p:spPr>
          <a:xfrm>
            <a:off x="5051160" y="1173240"/>
            <a:ext cx="360" cy="480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CustomShape 10"/>
          <p:cNvSpPr/>
          <p:nvPr/>
        </p:nvSpPr>
        <p:spPr>
          <a:xfrm rot="10800000">
            <a:off x="2016720" y="1648800"/>
            <a:ext cx="30402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CustomShape 11"/>
          <p:cNvSpPr/>
          <p:nvPr/>
        </p:nvSpPr>
        <p:spPr>
          <a:xfrm>
            <a:off x="2016360" y="1649520"/>
            <a:ext cx="360" cy="481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1762200" y="3184920"/>
            <a:ext cx="6875280" cy="39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There are steerable basis kernels               such that:                    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29" name="CustomShape 2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TextShape 3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Wigner-Eckart theorem for G-steerable Kernels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CustomShape 4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32" name="Google Shape;288;p30" descr=""/>
          <p:cNvPicPr/>
          <p:nvPr/>
        </p:nvPicPr>
        <p:blipFill>
          <a:blip r:embed="rId1"/>
          <a:stretch/>
        </p:blipFill>
        <p:spPr>
          <a:xfrm>
            <a:off x="1315800" y="2050200"/>
            <a:ext cx="6578280" cy="697320"/>
          </a:xfrm>
          <a:prstGeom prst="rect">
            <a:avLst/>
          </a:prstGeom>
          <a:ln>
            <a:noFill/>
          </a:ln>
        </p:spPr>
      </p:pic>
      <p:sp>
        <p:nvSpPr>
          <p:cNvPr id="233" name="CustomShape 5"/>
          <p:cNvSpPr/>
          <p:nvPr/>
        </p:nvSpPr>
        <p:spPr>
          <a:xfrm>
            <a:off x="383760" y="840600"/>
            <a:ext cx="7092720" cy="42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Wigner-Eckart for steerable kernels</a:t>
            </a: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   =   explain dof’s in matrix elements of steerable kernels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234" name="CustomShape 6"/>
          <p:cNvSpPr/>
          <p:nvPr/>
        </p:nvSpPr>
        <p:spPr>
          <a:xfrm>
            <a:off x="5051160" y="1173240"/>
            <a:ext cx="360" cy="480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CustomShape 7"/>
          <p:cNvSpPr/>
          <p:nvPr/>
        </p:nvSpPr>
        <p:spPr>
          <a:xfrm rot="10800000">
            <a:off x="2016720" y="1648800"/>
            <a:ext cx="30402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CustomShape 8"/>
          <p:cNvSpPr/>
          <p:nvPr/>
        </p:nvSpPr>
        <p:spPr>
          <a:xfrm>
            <a:off x="2016360" y="1649520"/>
            <a:ext cx="360" cy="481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37" name="Google Shape;293;p30" descr=""/>
          <p:cNvPicPr/>
          <p:nvPr/>
        </p:nvPicPr>
        <p:blipFill>
          <a:blip r:embed="rId2"/>
          <a:stretch/>
        </p:blipFill>
        <p:spPr>
          <a:xfrm>
            <a:off x="4542480" y="3275280"/>
            <a:ext cx="483840" cy="219240"/>
          </a:xfrm>
          <a:prstGeom prst="rect">
            <a:avLst/>
          </a:prstGeom>
          <a:ln>
            <a:noFill/>
          </a:ln>
        </p:spPr>
      </p:pic>
      <p:sp>
        <p:nvSpPr>
          <p:cNvPr id="238" name="CustomShape 9"/>
          <p:cNvSpPr/>
          <p:nvPr/>
        </p:nvSpPr>
        <p:spPr>
          <a:xfrm>
            <a:off x="506160" y="3285720"/>
            <a:ext cx="1064160" cy="19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1762200" y="3184920"/>
            <a:ext cx="6875280" cy="39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There are steerable basis kernels               such that:                    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40" name="CustomShape 2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TextShape 3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Wigner-Eckart theorem for G-steerable Kernels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CustomShape 4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43" name="Google Shape;303;p31" descr=""/>
          <p:cNvPicPr/>
          <p:nvPr/>
        </p:nvPicPr>
        <p:blipFill>
          <a:blip r:embed="rId1"/>
          <a:stretch/>
        </p:blipFill>
        <p:spPr>
          <a:xfrm>
            <a:off x="1315800" y="2050200"/>
            <a:ext cx="6578280" cy="697320"/>
          </a:xfrm>
          <a:prstGeom prst="rect">
            <a:avLst/>
          </a:prstGeom>
          <a:ln>
            <a:noFill/>
          </a:ln>
        </p:spPr>
      </p:pic>
      <p:sp>
        <p:nvSpPr>
          <p:cNvPr id="244" name="CustomShape 5"/>
          <p:cNvSpPr/>
          <p:nvPr/>
        </p:nvSpPr>
        <p:spPr>
          <a:xfrm>
            <a:off x="383760" y="840600"/>
            <a:ext cx="7092720" cy="42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Wigner-Eckart for steerable kernels</a:t>
            </a: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   =   explain dof’s in matrix elements of steerable kernels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245" name="CustomShape 6"/>
          <p:cNvSpPr/>
          <p:nvPr/>
        </p:nvSpPr>
        <p:spPr>
          <a:xfrm>
            <a:off x="5051160" y="1173240"/>
            <a:ext cx="360" cy="480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CustomShape 7"/>
          <p:cNvSpPr/>
          <p:nvPr/>
        </p:nvSpPr>
        <p:spPr>
          <a:xfrm rot="10800000">
            <a:off x="2016720" y="1648800"/>
            <a:ext cx="30402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8"/>
          <p:cNvSpPr/>
          <p:nvPr/>
        </p:nvSpPr>
        <p:spPr>
          <a:xfrm>
            <a:off x="2016360" y="1649520"/>
            <a:ext cx="360" cy="481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48" name="Google Shape;308;p31" descr=""/>
          <p:cNvPicPr/>
          <p:nvPr/>
        </p:nvPicPr>
        <p:blipFill>
          <a:blip r:embed="rId2"/>
          <a:stretch/>
        </p:blipFill>
        <p:spPr>
          <a:xfrm>
            <a:off x="4542480" y="3275280"/>
            <a:ext cx="483840" cy="219240"/>
          </a:xfrm>
          <a:prstGeom prst="rect">
            <a:avLst/>
          </a:prstGeom>
          <a:ln>
            <a:noFill/>
          </a:ln>
        </p:spPr>
      </p:pic>
      <p:pic>
        <p:nvPicPr>
          <p:cNvPr id="249" name="Google Shape;309;p31" descr=""/>
          <p:cNvPicPr/>
          <p:nvPr/>
        </p:nvPicPr>
        <p:blipFill>
          <a:blip r:embed="rId3"/>
          <a:stretch/>
        </p:blipFill>
        <p:spPr>
          <a:xfrm>
            <a:off x="2258280" y="3718800"/>
            <a:ext cx="2976840" cy="697320"/>
          </a:xfrm>
          <a:prstGeom prst="rect">
            <a:avLst/>
          </a:prstGeom>
          <a:ln>
            <a:noFill/>
          </a:ln>
        </p:spPr>
      </p:pic>
      <p:sp>
        <p:nvSpPr>
          <p:cNvPr id="250" name="CustomShape 9"/>
          <p:cNvSpPr/>
          <p:nvPr/>
        </p:nvSpPr>
        <p:spPr>
          <a:xfrm>
            <a:off x="506160" y="3285720"/>
            <a:ext cx="1064160" cy="19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1762200" y="3184920"/>
            <a:ext cx="6875280" cy="39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There are steerable basis kernels               such that:                    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52" name="CustomShape 2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TextShape 3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Wigner-Eckart theorem for G-steerable Kernels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CustomShape 4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55" name="Google Shape;319;p32" descr=""/>
          <p:cNvPicPr/>
          <p:nvPr/>
        </p:nvPicPr>
        <p:blipFill>
          <a:blip r:embed="rId1"/>
          <a:stretch/>
        </p:blipFill>
        <p:spPr>
          <a:xfrm>
            <a:off x="1315800" y="2050200"/>
            <a:ext cx="6578280" cy="697320"/>
          </a:xfrm>
          <a:prstGeom prst="rect">
            <a:avLst/>
          </a:prstGeom>
          <a:ln>
            <a:noFill/>
          </a:ln>
        </p:spPr>
      </p:pic>
      <p:sp>
        <p:nvSpPr>
          <p:cNvPr id="256" name="CustomShape 5"/>
          <p:cNvSpPr/>
          <p:nvPr/>
        </p:nvSpPr>
        <p:spPr>
          <a:xfrm>
            <a:off x="383760" y="840600"/>
            <a:ext cx="7092720" cy="42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Wigner-Eckart for steerable kernels</a:t>
            </a: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   =   explain dof’s in matrix elements of steerable kernels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257" name="CustomShape 6"/>
          <p:cNvSpPr/>
          <p:nvPr/>
        </p:nvSpPr>
        <p:spPr>
          <a:xfrm>
            <a:off x="5051160" y="1173240"/>
            <a:ext cx="360" cy="480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CustomShape 7"/>
          <p:cNvSpPr/>
          <p:nvPr/>
        </p:nvSpPr>
        <p:spPr>
          <a:xfrm rot="10800000">
            <a:off x="2016720" y="1648800"/>
            <a:ext cx="30402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9" name="CustomShape 8"/>
          <p:cNvSpPr/>
          <p:nvPr/>
        </p:nvSpPr>
        <p:spPr>
          <a:xfrm>
            <a:off x="2016360" y="1649520"/>
            <a:ext cx="360" cy="481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60" name="Google Shape;324;p32" descr=""/>
          <p:cNvPicPr/>
          <p:nvPr/>
        </p:nvPicPr>
        <p:blipFill>
          <a:blip r:embed="rId2"/>
          <a:stretch/>
        </p:blipFill>
        <p:spPr>
          <a:xfrm>
            <a:off x="4542480" y="3275280"/>
            <a:ext cx="483840" cy="219240"/>
          </a:xfrm>
          <a:prstGeom prst="rect">
            <a:avLst/>
          </a:prstGeom>
          <a:ln>
            <a:noFill/>
          </a:ln>
        </p:spPr>
      </p:pic>
      <p:pic>
        <p:nvPicPr>
          <p:cNvPr id="261" name="Google Shape;325;p32" descr=""/>
          <p:cNvPicPr/>
          <p:nvPr/>
        </p:nvPicPr>
        <p:blipFill>
          <a:blip r:embed="rId3"/>
          <a:stretch/>
        </p:blipFill>
        <p:spPr>
          <a:xfrm>
            <a:off x="2258280" y="3718800"/>
            <a:ext cx="2976840" cy="697320"/>
          </a:xfrm>
          <a:prstGeom prst="rect">
            <a:avLst/>
          </a:prstGeom>
          <a:ln>
            <a:noFill/>
          </a:ln>
        </p:spPr>
      </p:pic>
      <p:sp>
        <p:nvSpPr>
          <p:cNvPr id="262" name="CustomShape 9"/>
          <p:cNvSpPr/>
          <p:nvPr/>
        </p:nvSpPr>
        <p:spPr>
          <a:xfrm>
            <a:off x="506160" y="3285720"/>
            <a:ext cx="1064160" cy="19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CustomShape 10"/>
          <p:cNvSpPr/>
          <p:nvPr/>
        </p:nvSpPr>
        <p:spPr>
          <a:xfrm rot="17923800">
            <a:off x="4757040" y="4063680"/>
            <a:ext cx="145080" cy="63432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CustomShape 11"/>
          <p:cNvSpPr/>
          <p:nvPr/>
        </p:nvSpPr>
        <p:spPr>
          <a:xfrm>
            <a:off x="5143320" y="4416480"/>
            <a:ext cx="1923480" cy="60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Learnable Parameters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71;p14" descr=""/>
          <p:cNvPicPr/>
          <p:nvPr/>
        </p:nvPicPr>
        <p:blipFill>
          <a:blip r:embed="rId1"/>
          <a:stretch/>
        </p:blipFill>
        <p:spPr>
          <a:xfrm>
            <a:off x="1598400" y="479520"/>
            <a:ext cx="6063480" cy="2145600"/>
          </a:xfrm>
          <a:prstGeom prst="rect">
            <a:avLst/>
          </a:prstGeom>
          <a:ln>
            <a:noFill/>
          </a:ln>
        </p:spPr>
      </p:pic>
      <p:sp>
        <p:nvSpPr>
          <p:cNvPr id="86" name="CustomShape 1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TextShape 2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Rotation Equivariant Feature Maps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CustomShape 3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" name="CustomShape 4"/>
          <p:cNvSpPr/>
          <p:nvPr/>
        </p:nvSpPr>
        <p:spPr>
          <a:xfrm>
            <a:off x="6490800" y="4743360"/>
            <a:ext cx="2652840" cy="60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Visualisation by Gabriele Cesa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47520" y="711000"/>
            <a:ext cx="2999520" cy="38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2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TextShape 3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Example Applications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CustomShape 4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CustomShape 5"/>
          <p:cNvSpPr/>
          <p:nvPr/>
        </p:nvSpPr>
        <p:spPr>
          <a:xfrm>
            <a:off x="117720" y="3497760"/>
            <a:ext cx="4169520" cy="29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47520" y="711000"/>
            <a:ext cx="2999520" cy="83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 marL="673200" indent="-291600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SO(2)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with complex representations </a:t>
            </a: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[1]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271" name="CustomShape 2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TextShape 3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Example Applications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CustomShape 4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CustomShape 5"/>
          <p:cNvSpPr/>
          <p:nvPr/>
        </p:nvSpPr>
        <p:spPr>
          <a:xfrm>
            <a:off x="117720" y="3497760"/>
            <a:ext cx="4169520" cy="42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[1] 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Daniel E. Worrall et al.  (2016). “Harmonic Networks: Deep Rotation and Translation Equivariance” </a:t>
            </a:r>
            <a:r>
              <a:rPr b="0" lang="en" sz="700" spc="-1" strike="noStrike">
                <a:solidFill>
                  <a:srgbClr val="a6a6a6"/>
                </a:solidFill>
                <a:highlight>
                  <a:srgbClr val="ffffff"/>
                </a:highlight>
                <a:latin typeface="Arial"/>
                <a:ea typeface="Arial"/>
              </a:rPr>
              <a:t>In: Conference on Computer Vision and Pattern Recognition (CVPR)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47520" y="711000"/>
            <a:ext cx="2999520" cy="129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 marL="673200" indent="-291600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SO(2)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with complex representations </a:t>
            </a: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[1]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1300" spc="-1" strike="noStrike">
              <a:latin typeface="Arial"/>
            </a:endParaRPr>
          </a:p>
          <a:p>
            <a:pPr marL="673200" indent="-291600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SO(2)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with real ​representations </a:t>
            </a: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[2]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276" name="CustomShape 2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TextShape 3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Example Applications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CustomShape 4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5"/>
          <p:cNvSpPr/>
          <p:nvPr/>
        </p:nvSpPr>
        <p:spPr>
          <a:xfrm>
            <a:off x="117720" y="3497760"/>
            <a:ext cx="4169520" cy="67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[1] 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Daniel E. Worrall et al.  (2016). “Harmonic Networks: Deep Rotation and Translation Equivariance” </a:t>
            </a:r>
            <a:r>
              <a:rPr b="0" lang="en" sz="700" spc="-1" strike="noStrike">
                <a:solidFill>
                  <a:srgbClr val="a6a6a6"/>
                </a:solidFill>
                <a:highlight>
                  <a:srgbClr val="ffffff"/>
                </a:highlight>
                <a:latin typeface="Arial"/>
                <a:ea typeface="Arial"/>
              </a:rPr>
              <a:t>In: Conference on Computer Vision and Pattern Recognition (CVPR)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[2] 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Maurice Weiler, Gabriele Cesa (2019). “General E(2)-Equivariant Steerable CNNs” ​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n" sz="700" spc="-1" strike="noStrike">
                <a:solidFill>
                  <a:srgbClr val="a6a6a6"/>
                </a:solidFill>
                <a:highlight>
                  <a:srgbClr val="ffffff"/>
                </a:highlight>
                <a:latin typeface="Arial"/>
                <a:ea typeface="Arial"/>
              </a:rPr>
              <a:t>In: Conference on Neural Information Processing Systems (NeuRIPS)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47520" y="711000"/>
            <a:ext cx="2999520" cy="197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 marL="673200" indent="-291600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SO(2)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with complex representations </a:t>
            </a: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[1]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1300" spc="-1" strike="noStrike">
              <a:latin typeface="Arial"/>
            </a:endParaRPr>
          </a:p>
          <a:p>
            <a:pPr marL="673200" indent="-291600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SO(2)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with real ​representations </a:t>
            </a: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[2]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1300" spc="-1" strike="noStrike">
              <a:latin typeface="Arial"/>
            </a:endParaRPr>
          </a:p>
          <a:p>
            <a:pPr marL="673200" indent="-291600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SO(3)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with complex and real representations </a:t>
            </a: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[3, 4]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1300" spc="-1" strike="noStrike">
              <a:latin typeface="Arial"/>
            </a:endParaRPr>
          </a:p>
          <a:p>
            <a:pPr marL="457200">
              <a:lnSpc>
                <a:spcPct val="115000"/>
              </a:lnSpc>
              <a:tabLst>
                <a:tab algn="l" pos="0"/>
              </a:tabLst>
            </a:pPr>
            <a:endParaRPr b="0" lang="en-US" sz="1300" spc="-1" strike="noStrike">
              <a:latin typeface="Arial"/>
            </a:endParaRPr>
          </a:p>
        </p:txBody>
      </p:sp>
      <p:sp>
        <p:nvSpPr>
          <p:cNvPr id="281" name="CustomShape 2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TextShape 3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Example Applications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CustomShape 4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CustomShape 5"/>
          <p:cNvSpPr/>
          <p:nvPr/>
        </p:nvSpPr>
        <p:spPr>
          <a:xfrm>
            <a:off x="117720" y="3497760"/>
            <a:ext cx="4169520" cy="1161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[1] 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Daniel E. Worrall et al.  (2016). “Harmonic Networks: Deep Rotation and Translation Equivariance” </a:t>
            </a:r>
            <a:r>
              <a:rPr b="0" lang="en" sz="700" spc="-1" strike="noStrike">
                <a:solidFill>
                  <a:srgbClr val="a6a6a6"/>
                </a:solidFill>
                <a:highlight>
                  <a:srgbClr val="ffffff"/>
                </a:highlight>
                <a:latin typeface="Arial"/>
                <a:ea typeface="Arial"/>
              </a:rPr>
              <a:t>In: Conference on Computer Vision and Pattern Recognition (CVPR)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[2] 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Maurice Weiler, Gabriele Cesa (2019). “General E(2)-Equivariant Steerable CNNs” ​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n" sz="700" spc="-1" strike="noStrike">
                <a:solidFill>
                  <a:srgbClr val="a6a6a6"/>
                </a:solidFill>
                <a:highlight>
                  <a:srgbClr val="ffffff"/>
                </a:highlight>
                <a:latin typeface="Arial"/>
                <a:ea typeface="Arial"/>
              </a:rPr>
              <a:t>In: Conference on Neural Information Processing Systems (NeuRIPS)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[3] 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Nathaniel Thomas et al.  (2018). “Tensor Field Networks: Rotation- and Translation-Equivariant Neural Networks for 3D Point Clouds” </a:t>
            </a:r>
            <a:r>
              <a:rPr b="0" lang="en" sz="700" spc="-1" strike="noStrike">
                <a:solidFill>
                  <a:srgbClr val="a6a6a6"/>
                </a:solidFill>
                <a:highlight>
                  <a:srgbClr val="ffffff"/>
                </a:highlight>
                <a:latin typeface="Arial"/>
                <a:ea typeface="Arial"/>
              </a:rPr>
              <a:t>In: arxiv e-Prints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[4]  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Maurice Weiler et al. (2018). "3D Steerable CNNs: Learning Rotationally Equivariant Features in Volumetric Data." </a:t>
            </a:r>
            <a:r>
              <a:rPr b="0" lang="en" sz="700" spc="-1" strike="noStrike">
                <a:solidFill>
                  <a:srgbClr val="a6a6a6"/>
                </a:solidFill>
                <a:highlight>
                  <a:srgbClr val="ffffff"/>
                </a:highlight>
                <a:latin typeface="Arial"/>
                <a:ea typeface="Arial"/>
              </a:rPr>
              <a:t>In: Conference on Neural Information Processing Systems (NeuRIPS)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47520" y="711000"/>
            <a:ext cx="2999520" cy="220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 marL="673200" indent="-291600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SO(2)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with complex representations </a:t>
            </a: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[1]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1300" spc="-1" strike="noStrike">
              <a:latin typeface="Arial"/>
            </a:endParaRPr>
          </a:p>
          <a:p>
            <a:pPr marL="673200" indent="-291600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SO(2)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with real ​representations </a:t>
            </a: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[2]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1300" spc="-1" strike="noStrike">
              <a:latin typeface="Arial"/>
            </a:endParaRPr>
          </a:p>
          <a:p>
            <a:pPr marL="673200" indent="-291600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SO(3)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with complex and real representations </a:t>
            </a: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[3, 4]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1300" spc="-1" strike="noStrike">
              <a:latin typeface="Arial"/>
            </a:endParaRPr>
          </a:p>
          <a:p>
            <a:pPr marL="673200" indent="-291600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     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with real (regular) representations </a:t>
            </a: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[5]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286" name="CustomShape 2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TextShape 3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Example Applications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CustomShape 4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89" name="Google Shape;373;p37" descr=""/>
          <p:cNvPicPr/>
          <p:nvPr/>
        </p:nvPicPr>
        <p:blipFill>
          <a:blip r:embed="rId1"/>
          <a:stretch/>
        </p:blipFill>
        <p:spPr>
          <a:xfrm>
            <a:off x="820080" y="2404440"/>
            <a:ext cx="221400" cy="200160"/>
          </a:xfrm>
          <a:prstGeom prst="rect">
            <a:avLst/>
          </a:prstGeom>
          <a:ln>
            <a:noFill/>
          </a:ln>
        </p:spPr>
      </p:pic>
      <p:sp>
        <p:nvSpPr>
          <p:cNvPr id="290" name="CustomShape 5"/>
          <p:cNvSpPr/>
          <p:nvPr/>
        </p:nvSpPr>
        <p:spPr>
          <a:xfrm>
            <a:off x="117720" y="3497760"/>
            <a:ext cx="4169520" cy="140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[1] 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Daniel E. Worrall et al.  (2016). “Harmonic Networks: Deep Rotation and Translation Equivariance” </a:t>
            </a:r>
            <a:r>
              <a:rPr b="0" lang="en" sz="700" spc="-1" strike="noStrike">
                <a:solidFill>
                  <a:srgbClr val="a6a6a6"/>
                </a:solidFill>
                <a:highlight>
                  <a:srgbClr val="ffffff"/>
                </a:highlight>
                <a:latin typeface="Arial"/>
                <a:ea typeface="Arial"/>
              </a:rPr>
              <a:t>In: Conference on Computer Vision and Pattern Recognition (CVPR)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[2] 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Maurice Weiler, Gabriele Cesa (2019). “General E(2)-Equivariant Steerable CNNs” ​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n" sz="700" spc="-1" strike="noStrike">
                <a:solidFill>
                  <a:srgbClr val="a6a6a6"/>
                </a:solidFill>
                <a:highlight>
                  <a:srgbClr val="ffffff"/>
                </a:highlight>
                <a:latin typeface="Arial"/>
                <a:ea typeface="Arial"/>
              </a:rPr>
              <a:t>In: Conference on Neural Information Processing Systems (NeuRIPS)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[3] 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Nathaniel Thomas et al.  (2018). “Tensor Field Networks: Rotation- and Translation-Equivariant Neural Networks for 3D Point Clouds” </a:t>
            </a:r>
            <a:r>
              <a:rPr b="0" lang="en" sz="700" spc="-1" strike="noStrike">
                <a:solidFill>
                  <a:srgbClr val="a6a6a6"/>
                </a:solidFill>
                <a:highlight>
                  <a:srgbClr val="ffffff"/>
                </a:highlight>
                <a:latin typeface="Arial"/>
                <a:ea typeface="Arial"/>
              </a:rPr>
              <a:t>In: arxiv e-Prints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[4]  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Maurice Weiler et al. (2018). "3D Steerable CNNs: Learning Rotationally Equivariant Features in Volumetric Data." </a:t>
            </a:r>
            <a:r>
              <a:rPr b="0" lang="en" sz="700" spc="-1" strike="noStrike">
                <a:solidFill>
                  <a:srgbClr val="a6a6a6"/>
                </a:solidFill>
                <a:highlight>
                  <a:srgbClr val="ffffff"/>
                </a:highlight>
                <a:latin typeface="Arial"/>
                <a:ea typeface="Arial"/>
              </a:rPr>
              <a:t>In: Conference on Neural Information Processing Systems (NeuRIPS)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[5] 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Taco Cohen, Max Welling (2016). "Group Equivariant Convolutional Networks." </a:t>
            </a:r>
            <a:r>
              <a:rPr b="0" lang="en" sz="700" spc="-1" strike="noStrike">
                <a:solidFill>
                  <a:srgbClr val="a6a6a6"/>
                </a:solidFill>
                <a:highlight>
                  <a:srgbClr val="ffffff"/>
                </a:highlight>
                <a:latin typeface="Arial"/>
                <a:ea typeface="Arial"/>
              </a:rPr>
              <a:t>In International Conference on Machine Learning (ICML)</a:t>
            </a:r>
            <a:endParaRPr b="0" lang="en-US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47520" y="711000"/>
            <a:ext cx="2999520" cy="26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 marL="673200" indent="-291600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SO(2)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with complex representations </a:t>
            </a: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[1]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1300" spc="-1" strike="noStrike">
              <a:latin typeface="Arial"/>
            </a:endParaRPr>
          </a:p>
          <a:p>
            <a:pPr marL="673200" indent="-291600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SO(2)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with real ​representations </a:t>
            </a: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[2]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1300" spc="-1" strike="noStrike">
              <a:latin typeface="Arial"/>
            </a:endParaRPr>
          </a:p>
          <a:p>
            <a:pPr marL="673200" indent="-291600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SO(3)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with complex and real representations </a:t>
            </a: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[3, 4]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1300" spc="-1" strike="noStrike">
              <a:latin typeface="Arial"/>
            </a:endParaRPr>
          </a:p>
          <a:p>
            <a:pPr marL="673200" indent="-291600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     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with real (regular) representations </a:t>
            </a: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[5]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1300" spc="-1" strike="noStrike">
              <a:latin typeface="Arial"/>
            </a:endParaRPr>
          </a:p>
          <a:p>
            <a:pPr marL="673200" indent="-291600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O(3)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with both complex and real representations​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292" name="CustomShape 2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TextShape 3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Example Applications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CustomShape 4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95" name="Google Shape;383;p38" descr=""/>
          <p:cNvPicPr/>
          <p:nvPr/>
        </p:nvPicPr>
        <p:blipFill>
          <a:blip r:embed="rId1"/>
          <a:stretch/>
        </p:blipFill>
        <p:spPr>
          <a:xfrm>
            <a:off x="820080" y="2404440"/>
            <a:ext cx="221400" cy="200160"/>
          </a:xfrm>
          <a:prstGeom prst="rect">
            <a:avLst/>
          </a:prstGeom>
          <a:ln>
            <a:noFill/>
          </a:ln>
        </p:spPr>
      </p:pic>
      <p:sp>
        <p:nvSpPr>
          <p:cNvPr id="296" name="CustomShape 5"/>
          <p:cNvSpPr/>
          <p:nvPr/>
        </p:nvSpPr>
        <p:spPr>
          <a:xfrm>
            <a:off x="117720" y="3497760"/>
            <a:ext cx="4169520" cy="140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[1] 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Daniel E. Worrall et al.  (2016). “Harmonic Networks: Deep Rotation and Translation Equivariance” </a:t>
            </a:r>
            <a:r>
              <a:rPr b="0" lang="en" sz="700" spc="-1" strike="noStrike">
                <a:solidFill>
                  <a:srgbClr val="a6a6a6"/>
                </a:solidFill>
                <a:highlight>
                  <a:srgbClr val="ffffff"/>
                </a:highlight>
                <a:latin typeface="Arial"/>
                <a:ea typeface="Arial"/>
              </a:rPr>
              <a:t>In: Conference on Computer Vision and Pattern Recognition (CVPR)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[2] 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Maurice Weiler, Gabriele Cesa (2019). “General E(2)-Equivariant Steerable CNNs” ​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n" sz="700" spc="-1" strike="noStrike">
                <a:solidFill>
                  <a:srgbClr val="a6a6a6"/>
                </a:solidFill>
                <a:highlight>
                  <a:srgbClr val="ffffff"/>
                </a:highlight>
                <a:latin typeface="Arial"/>
                <a:ea typeface="Arial"/>
              </a:rPr>
              <a:t>In: Conference on Neural Information Processing Systems (NeuRIPS)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[3] 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Nathaniel Thomas et al.  (2018). “Tensor Field Networks: Rotation- and Translation-Equivariant Neural Networks for 3D Point Clouds” </a:t>
            </a:r>
            <a:r>
              <a:rPr b="0" lang="en" sz="700" spc="-1" strike="noStrike">
                <a:solidFill>
                  <a:srgbClr val="a6a6a6"/>
                </a:solidFill>
                <a:highlight>
                  <a:srgbClr val="ffffff"/>
                </a:highlight>
                <a:latin typeface="Arial"/>
                <a:ea typeface="Arial"/>
              </a:rPr>
              <a:t>In: arxiv e-Prints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[4]  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Maurice Weiler et al. (2018). "3D Steerable CNNs: Learning Rotationally Equivariant Features in Volumetric Data." </a:t>
            </a:r>
            <a:r>
              <a:rPr b="0" lang="en" sz="700" spc="-1" strike="noStrike">
                <a:solidFill>
                  <a:srgbClr val="a6a6a6"/>
                </a:solidFill>
                <a:highlight>
                  <a:srgbClr val="ffffff"/>
                </a:highlight>
                <a:latin typeface="Arial"/>
                <a:ea typeface="Arial"/>
              </a:rPr>
              <a:t>In: Conference on Neural Information Processing Systems (NeuRIPS)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[5] 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Taco Cohen, Max Welling (2016). "Group Equivariant Convolutional Networks." </a:t>
            </a:r>
            <a:r>
              <a:rPr b="0" lang="en" sz="700" spc="-1" strike="noStrike">
                <a:solidFill>
                  <a:srgbClr val="a6a6a6"/>
                </a:solidFill>
                <a:highlight>
                  <a:srgbClr val="ffffff"/>
                </a:highlight>
                <a:latin typeface="Arial"/>
                <a:ea typeface="Arial"/>
              </a:rPr>
              <a:t>In International Conference on Machine Learning (ICML)</a:t>
            </a:r>
            <a:endParaRPr b="0" lang="en-US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47520" y="711000"/>
            <a:ext cx="2999520" cy="26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 marL="673200" indent="-291600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SO(2)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with complex representations </a:t>
            </a: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[1]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1300" spc="-1" strike="noStrike">
              <a:latin typeface="Arial"/>
            </a:endParaRPr>
          </a:p>
          <a:p>
            <a:pPr marL="673200" indent="-291600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SO(2)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with real ​representations </a:t>
            </a: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[2]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1300" spc="-1" strike="noStrike">
              <a:latin typeface="Arial"/>
            </a:endParaRPr>
          </a:p>
          <a:p>
            <a:pPr marL="673200" indent="-291600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SO(3)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with complex and real representations </a:t>
            </a: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[3, 4]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1300" spc="-1" strike="noStrike">
              <a:latin typeface="Arial"/>
            </a:endParaRPr>
          </a:p>
          <a:p>
            <a:pPr marL="673200" indent="-291600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     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with real (regular) representations </a:t>
            </a: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[5]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1300" spc="-1" strike="noStrike">
              <a:latin typeface="Arial"/>
            </a:endParaRPr>
          </a:p>
          <a:p>
            <a:pPr marL="673200" indent="-291600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O(3)</a:t>
            </a:r>
            <a:r>
              <a:rPr b="0" lang="en" sz="13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with both complex and real representations​</a:t>
            </a:r>
            <a:endParaRPr b="0" lang="en-US" sz="1300" spc="-1" strike="noStrike">
              <a:latin typeface="Arial"/>
            </a:endParaRPr>
          </a:p>
        </p:txBody>
      </p:sp>
      <p:pic>
        <p:nvPicPr>
          <p:cNvPr id="298" name="Google Shape;390;p39" descr=""/>
          <p:cNvPicPr/>
          <p:nvPr/>
        </p:nvPicPr>
        <p:blipFill>
          <a:blip r:embed="rId1"/>
          <a:srcRect l="9875" t="0" r="8907" b="62502"/>
          <a:stretch/>
        </p:blipFill>
        <p:spPr>
          <a:xfrm>
            <a:off x="4893480" y="806400"/>
            <a:ext cx="3731040" cy="715320"/>
          </a:xfrm>
          <a:prstGeom prst="rect">
            <a:avLst/>
          </a:prstGeom>
          <a:ln>
            <a:noFill/>
          </a:ln>
        </p:spPr>
      </p:pic>
      <p:pic>
        <p:nvPicPr>
          <p:cNvPr id="299" name="Google Shape;391;p39" descr=""/>
          <p:cNvPicPr/>
          <p:nvPr/>
        </p:nvPicPr>
        <p:blipFill>
          <a:blip r:embed="rId2"/>
          <a:stretch/>
        </p:blipFill>
        <p:spPr>
          <a:xfrm>
            <a:off x="4893480" y="2404440"/>
            <a:ext cx="3731040" cy="2221560"/>
          </a:xfrm>
          <a:prstGeom prst="rect">
            <a:avLst/>
          </a:prstGeom>
          <a:ln>
            <a:noFill/>
          </a:ln>
        </p:spPr>
      </p:pic>
      <p:sp>
        <p:nvSpPr>
          <p:cNvPr id="300" name="CustomShape 2"/>
          <p:cNvSpPr/>
          <p:nvPr/>
        </p:nvSpPr>
        <p:spPr>
          <a:xfrm>
            <a:off x="6137640" y="479520"/>
            <a:ext cx="1390680" cy="35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rgbClr val="434343"/>
                </a:solidFill>
                <a:latin typeface="Proxima Nova"/>
                <a:ea typeface="Proxima Nova"/>
              </a:rPr>
              <a:t>Circular harmonics</a:t>
            </a:r>
            <a:endParaRPr b="0" lang="en-US" sz="11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endParaRPr b="0" lang="en-US" sz="1100" spc="-1" strike="noStrike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6117120" y="1848960"/>
            <a:ext cx="1431720" cy="35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rgbClr val="434343"/>
                </a:solidFill>
                <a:latin typeface="Proxima Nova"/>
                <a:ea typeface="Proxima Nova"/>
              </a:rPr>
              <a:t>Spherical harmonics</a:t>
            </a:r>
            <a:endParaRPr b="0" lang="en-US" sz="11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endParaRPr b="0" lang="en-US" sz="1100" spc="-1" strike="noStrike">
              <a:latin typeface="Arial"/>
            </a:endParaRPr>
          </a:p>
        </p:txBody>
      </p:sp>
      <p:sp>
        <p:nvSpPr>
          <p:cNvPr id="302" name="CustomShape 4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TextShape 5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Example Applications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CustomShape 6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05" name="Google Shape;397;p39" descr=""/>
          <p:cNvPicPr/>
          <p:nvPr/>
        </p:nvPicPr>
        <p:blipFill>
          <a:blip r:embed="rId3"/>
          <a:stretch/>
        </p:blipFill>
        <p:spPr>
          <a:xfrm>
            <a:off x="820080" y="2404440"/>
            <a:ext cx="221400" cy="200160"/>
          </a:xfrm>
          <a:prstGeom prst="rect">
            <a:avLst/>
          </a:prstGeom>
          <a:ln>
            <a:noFill/>
          </a:ln>
        </p:spPr>
      </p:pic>
      <p:sp>
        <p:nvSpPr>
          <p:cNvPr id="306" name="CustomShape 7"/>
          <p:cNvSpPr/>
          <p:nvPr/>
        </p:nvSpPr>
        <p:spPr>
          <a:xfrm>
            <a:off x="117720" y="3497760"/>
            <a:ext cx="4169520" cy="140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[1] 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Daniel E. Worrall et al.  (2016). “Harmonic Networks: Deep Rotation and Translation Equivariance” </a:t>
            </a:r>
            <a:r>
              <a:rPr b="0" lang="en" sz="700" spc="-1" strike="noStrike">
                <a:solidFill>
                  <a:srgbClr val="a6a6a6"/>
                </a:solidFill>
                <a:highlight>
                  <a:srgbClr val="ffffff"/>
                </a:highlight>
                <a:latin typeface="Arial"/>
                <a:ea typeface="Arial"/>
              </a:rPr>
              <a:t>In: Conference on Computer Vision and Pattern Recognition (CVPR)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[2] 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Maurice Weiler, Gabriele Cesa (2019). “General E(2)-Equivariant Steerable CNNs” ​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en" sz="700" spc="-1" strike="noStrike">
                <a:solidFill>
                  <a:srgbClr val="a6a6a6"/>
                </a:solidFill>
                <a:highlight>
                  <a:srgbClr val="ffffff"/>
                </a:highlight>
                <a:latin typeface="Arial"/>
                <a:ea typeface="Arial"/>
              </a:rPr>
              <a:t>In: Conference on Neural Information Processing Systems (NeuRIPS)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[3] 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 Nathaniel Thomas et al.  (2018). “Tensor Field Networks: Rotation- and Translation-Equivariant Neural Networks for 3D Point Clouds” </a:t>
            </a:r>
            <a:r>
              <a:rPr b="0" lang="en" sz="700" spc="-1" strike="noStrike">
                <a:solidFill>
                  <a:srgbClr val="a6a6a6"/>
                </a:solidFill>
                <a:highlight>
                  <a:srgbClr val="ffffff"/>
                </a:highlight>
                <a:latin typeface="Arial"/>
                <a:ea typeface="Arial"/>
              </a:rPr>
              <a:t>In: arxiv e-Prints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[4]  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Maurice Weiler et al. (2018). "3D Steerable CNNs: Learning Rotationally Equivariant Features in Volumetric Data." </a:t>
            </a:r>
            <a:r>
              <a:rPr b="0" lang="en" sz="700" spc="-1" strike="noStrike">
                <a:solidFill>
                  <a:srgbClr val="a6a6a6"/>
                </a:solidFill>
                <a:highlight>
                  <a:srgbClr val="ffffff"/>
                </a:highlight>
                <a:latin typeface="Arial"/>
                <a:ea typeface="Arial"/>
              </a:rPr>
              <a:t>In: Conference on Neural Information Processing Systems (NeuRIPS)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​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[5] </a:t>
            </a:r>
            <a:r>
              <a:rPr b="0" lang="en" sz="7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Taco Cohen, Max Welling (2016). "Group Equivariant Convolutional Networks." </a:t>
            </a:r>
            <a:r>
              <a:rPr b="0" lang="en" sz="700" spc="-1" strike="noStrike">
                <a:solidFill>
                  <a:srgbClr val="a6a6a6"/>
                </a:solidFill>
                <a:highlight>
                  <a:srgbClr val="ffffff"/>
                </a:highlight>
                <a:latin typeface="Arial"/>
                <a:ea typeface="Arial"/>
              </a:rPr>
              <a:t>In International Conference on Machine Learning (ICML)</a:t>
            </a:r>
            <a:endParaRPr b="0" lang="en-US" sz="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Shape 1"/>
          <p:cNvSpPr txBox="1"/>
          <p:nvPr/>
        </p:nvSpPr>
        <p:spPr>
          <a:xfrm>
            <a:off x="597600" y="1257480"/>
            <a:ext cx="8877960" cy="12247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3000" spc="-1" strike="noStrike">
                <a:solidFill>
                  <a:srgbClr val="ffffff"/>
                </a:solidFill>
                <a:latin typeface="Proxima Nova"/>
                <a:ea typeface="Proxima Nova"/>
              </a:rPr>
              <a:t>A Wigner-Eckart theorem for </a:t>
            </a:r>
            <a:br/>
            <a:r>
              <a:rPr b="0" lang="en" sz="3000" spc="-1" strike="noStrike">
                <a:solidFill>
                  <a:srgbClr val="ffffff"/>
                </a:solidFill>
                <a:latin typeface="Proxima Nova"/>
                <a:ea typeface="Proxima Nova"/>
              </a:rPr>
              <a:t>group equivariant convolution kernels</a:t>
            </a:r>
            <a:endParaRPr b="0" lang="en-US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TextShape 2"/>
          <p:cNvSpPr txBox="1"/>
          <p:nvPr/>
        </p:nvSpPr>
        <p:spPr>
          <a:xfrm>
            <a:off x="4803480" y="3504240"/>
            <a:ext cx="2772720" cy="10508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ffffff"/>
                </a:solidFill>
                <a:latin typeface="Proxima Nova"/>
                <a:ea typeface="Proxima Nova"/>
              </a:rPr>
              <a:t>Maurice Weiler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ffffff"/>
                </a:solidFill>
                <a:latin typeface="Proxima Nova"/>
                <a:ea typeface="Proxima Nova"/>
              </a:rPr>
              <a:t>AMLab, QUVA lab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ffffff"/>
                </a:solidFill>
                <a:latin typeface="Proxima Nova"/>
                <a:ea typeface="Proxima Nova"/>
              </a:rPr>
              <a:t>University of Amsterdam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309" name="Google Shape;405;p40" descr=""/>
          <p:cNvPicPr/>
          <p:nvPr/>
        </p:nvPicPr>
        <p:blipFill>
          <a:blip r:embed="rId1"/>
          <a:stretch/>
        </p:blipFill>
        <p:spPr>
          <a:xfrm>
            <a:off x="4097520" y="308520"/>
            <a:ext cx="948600" cy="948600"/>
          </a:xfrm>
          <a:prstGeom prst="rect">
            <a:avLst/>
          </a:prstGeom>
          <a:ln>
            <a:noFill/>
          </a:ln>
        </p:spPr>
      </p:pic>
      <p:sp>
        <p:nvSpPr>
          <p:cNvPr id="310" name="CustomShape 3"/>
          <p:cNvSpPr/>
          <p:nvPr/>
        </p:nvSpPr>
        <p:spPr>
          <a:xfrm>
            <a:off x="2750400" y="3286440"/>
            <a:ext cx="1486800" cy="1486800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TextShape 4"/>
          <p:cNvSpPr txBox="1"/>
          <p:nvPr/>
        </p:nvSpPr>
        <p:spPr>
          <a:xfrm>
            <a:off x="449280" y="3504240"/>
            <a:ext cx="2133720" cy="10508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ffffff"/>
                </a:solidFill>
                <a:latin typeface="Proxima Nova"/>
                <a:ea typeface="Proxima Nova"/>
              </a:rPr>
              <a:t>Leon Lang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ffffff"/>
                </a:solidFill>
                <a:latin typeface="Proxima Nova"/>
                <a:ea typeface="Proxima Nova"/>
              </a:rPr>
              <a:t>AMLab, CSL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ffffff"/>
                </a:solidFill>
                <a:latin typeface="Proxima Nova"/>
                <a:ea typeface="Proxima Nova"/>
              </a:rPr>
              <a:t>University of Amsterdam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12" name="CustomShape 5"/>
          <p:cNvSpPr/>
          <p:nvPr/>
        </p:nvSpPr>
        <p:spPr>
          <a:xfrm>
            <a:off x="7130160" y="3297600"/>
            <a:ext cx="1464120" cy="1464120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80;p15" descr=""/>
          <p:cNvPicPr/>
          <p:nvPr/>
        </p:nvPicPr>
        <p:blipFill>
          <a:blip r:embed="rId1"/>
          <a:stretch/>
        </p:blipFill>
        <p:spPr>
          <a:xfrm>
            <a:off x="1598400" y="479520"/>
            <a:ext cx="6063480" cy="2145600"/>
          </a:xfrm>
          <a:prstGeom prst="rect">
            <a:avLst/>
          </a:prstGeom>
          <a:ln>
            <a:noFill/>
          </a:ln>
        </p:spPr>
      </p:pic>
      <p:pic>
        <p:nvPicPr>
          <p:cNvPr id="91" name="Google Shape;81;p15" descr=""/>
          <p:cNvPicPr/>
          <p:nvPr/>
        </p:nvPicPr>
        <p:blipFill>
          <a:blip r:embed="rId2"/>
          <a:stretch/>
        </p:blipFill>
        <p:spPr>
          <a:xfrm>
            <a:off x="1598400" y="2613960"/>
            <a:ext cx="6063480" cy="2145960"/>
          </a:xfrm>
          <a:prstGeom prst="rect">
            <a:avLst/>
          </a:prstGeom>
          <a:ln>
            <a:noFill/>
          </a:ln>
        </p:spPr>
      </p:pic>
      <p:sp>
        <p:nvSpPr>
          <p:cNvPr id="92" name="CustomShape 1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TextShape 2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Rotation Equivariant Feature Maps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CustomShape 3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" name="CustomShape 4"/>
          <p:cNvSpPr/>
          <p:nvPr/>
        </p:nvSpPr>
        <p:spPr>
          <a:xfrm>
            <a:off x="6490800" y="4743360"/>
            <a:ext cx="2652840" cy="60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Visualisation by Gabriele Cesa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" name="TextShape 2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The G-Steerability Constraint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CustomShape 3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99" name="Google Shape;103;p17" descr=""/>
          <p:cNvPicPr/>
          <p:nvPr/>
        </p:nvPicPr>
        <p:blipFill>
          <a:blip r:embed="rId1"/>
          <a:srcRect l="52810" t="0" r="0" b="0"/>
          <a:stretch/>
        </p:blipFill>
        <p:spPr>
          <a:xfrm>
            <a:off x="5566680" y="964800"/>
            <a:ext cx="2158200" cy="2152080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04;p17" descr=""/>
          <p:cNvPicPr/>
          <p:nvPr/>
        </p:nvPicPr>
        <p:blipFill>
          <a:blip r:embed="rId2"/>
          <a:srcRect l="0" t="0" r="52810" b="0"/>
          <a:stretch/>
        </p:blipFill>
        <p:spPr>
          <a:xfrm>
            <a:off x="1418760" y="968040"/>
            <a:ext cx="2158200" cy="2152080"/>
          </a:xfrm>
          <a:prstGeom prst="rect">
            <a:avLst/>
          </a:prstGeom>
          <a:ln>
            <a:noFill/>
          </a:ln>
        </p:spPr>
      </p:pic>
      <p:sp>
        <p:nvSpPr>
          <p:cNvPr id="101" name="CustomShape 4"/>
          <p:cNvSpPr/>
          <p:nvPr/>
        </p:nvSpPr>
        <p:spPr>
          <a:xfrm>
            <a:off x="3770640" y="2038320"/>
            <a:ext cx="1602720" cy="4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66666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2" name="CustomShape 5"/>
          <p:cNvSpPr/>
          <p:nvPr/>
        </p:nvSpPr>
        <p:spPr>
          <a:xfrm>
            <a:off x="4034160" y="1686600"/>
            <a:ext cx="1064880" cy="66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Convolution                                                                                              Kernel K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endParaRPr b="0" lang="en-US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4" name="TextShape 2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The G-Steerability Constraint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06" name="Google Shape;114;p18" descr=""/>
          <p:cNvPicPr/>
          <p:nvPr/>
        </p:nvPicPr>
        <p:blipFill>
          <a:blip r:embed="rId1"/>
          <a:srcRect l="52810" t="0" r="0" b="0"/>
          <a:stretch/>
        </p:blipFill>
        <p:spPr>
          <a:xfrm>
            <a:off x="5566680" y="964800"/>
            <a:ext cx="2158200" cy="2152080"/>
          </a:xfrm>
          <a:prstGeom prst="rect">
            <a:avLst/>
          </a:prstGeom>
          <a:ln>
            <a:noFill/>
          </a:ln>
        </p:spPr>
      </p:pic>
      <p:pic>
        <p:nvPicPr>
          <p:cNvPr id="107" name="Google Shape;115;p18" descr=""/>
          <p:cNvPicPr/>
          <p:nvPr/>
        </p:nvPicPr>
        <p:blipFill>
          <a:blip r:embed="rId2"/>
          <a:srcRect l="0" t="0" r="52810" b="0"/>
          <a:stretch/>
        </p:blipFill>
        <p:spPr>
          <a:xfrm>
            <a:off x="1418760" y="968040"/>
            <a:ext cx="2158200" cy="2152080"/>
          </a:xfrm>
          <a:prstGeom prst="rect">
            <a:avLst/>
          </a:prstGeom>
          <a:ln>
            <a:noFill/>
          </a:ln>
        </p:spPr>
      </p:pic>
      <p:sp>
        <p:nvSpPr>
          <p:cNvPr id="108" name="CustomShape 4"/>
          <p:cNvSpPr/>
          <p:nvPr/>
        </p:nvSpPr>
        <p:spPr>
          <a:xfrm>
            <a:off x="3770640" y="2038320"/>
            <a:ext cx="1602720" cy="4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66666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9" name="CustomShape 5"/>
          <p:cNvSpPr/>
          <p:nvPr/>
        </p:nvSpPr>
        <p:spPr>
          <a:xfrm>
            <a:off x="4034160" y="1686600"/>
            <a:ext cx="1075320" cy="66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Convolution            Kernel K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endParaRPr b="0" lang="en-US" sz="1300" spc="-1" strike="noStrike">
              <a:latin typeface="Arial"/>
            </a:endParaRPr>
          </a:p>
        </p:txBody>
      </p:sp>
      <p:pic>
        <p:nvPicPr>
          <p:cNvPr id="110" name="Google Shape;118;p18" descr=""/>
          <p:cNvPicPr/>
          <p:nvPr/>
        </p:nvPicPr>
        <p:blipFill>
          <a:blip r:embed="rId3"/>
          <a:stretch/>
        </p:blipFill>
        <p:spPr>
          <a:xfrm>
            <a:off x="2934000" y="3775320"/>
            <a:ext cx="4386600" cy="357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2" name="TextShape 2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Quantum operators  -  Wigner-Eckart theorem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4" name="CustomShape 4"/>
          <p:cNvSpPr/>
          <p:nvPr/>
        </p:nvSpPr>
        <p:spPr>
          <a:xfrm>
            <a:off x="383760" y="672120"/>
            <a:ext cx="5925240" cy="39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600" spc="-1" strike="noStrike">
                <a:solidFill>
                  <a:srgbClr val="434343"/>
                </a:solidFill>
                <a:latin typeface="Proxima Nova"/>
                <a:ea typeface="Proxima Nova"/>
              </a:rPr>
              <a:t>Spherical tensor operators: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840960" y="1129320"/>
            <a:ext cx="2528640" cy="74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             </a:t>
            </a:r>
            <a:r>
              <a:rPr b="0" lang="en" sz="1400" spc="-1" strike="noStrike">
                <a:solidFill>
                  <a:srgbClr val="434343"/>
                </a:solidFill>
                <a:latin typeface="Proxima Nova"/>
                <a:ea typeface="Proxima Nova"/>
              </a:rPr>
              <a:t>operators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434343"/>
                </a:solidFill>
                <a:latin typeface="Proxima Nova"/>
                <a:ea typeface="Proxima Nova"/>
              </a:rPr>
              <a:t>satisfying symmetry constraint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" name="TextShape 3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Quantum operators  -  Wigner-Eckart theorem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CustomShape 4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" name="CustomShape 5"/>
          <p:cNvSpPr/>
          <p:nvPr/>
        </p:nvSpPr>
        <p:spPr>
          <a:xfrm>
            <a:off x="383760" y="672120"/>
            <a:ext cx="5925240" cy="39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600" spc="-1" strike="noStrike">
                <a:solidFill>
                  <a:srgbClr val="434343"/>
                </a:solidFill>
                <a:latin typeface="Proxima Nova"/>
                <a:ea typeface="Proxima Nova"/>
              </a:rPr>
              <a:t>Spherical tensor operators: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20" name="Google Shape;136;p20" descr="2j+1"/>
          <p:cNvPicPr/>
          <p:nvPr/>
        </p:nvPicPr>
        <p:blipFill>
          <a:blip r:embed="rId1"/>
          <a:stretch/>
        </p:blipFill>
        <p:spPr>
          <a:xfrm>
            <a:off x="840960" y="1227600"/>
            <a:ext cx="492120" cy="202680"/>
          </a:xfrm>
          <a:prstGeom prst="rect">
            <a:avLst/>
          </a:prstGeom>
          <a:ln>
            <a:noFill/>
          </a:ln>
        </p:spPr>
      </p:pic>
      <p:pic>
        <p:nvPicPr>
          <p:cNvPr id="121" name="Google Shape;137;p20" descr="\sum_{n=-j}^j D^{mn}_j(g)\, T_j^n&#10;\,=\, U(g)^\dagger T_j^m U(g) \quad \forall g \in \text{SO}(3)"/>
          <p:cNvPicPr/>
          <p:nvPr/>
        </p:nvPicPr>
        <p:blipFill>
          <a:blip r:embed="rId2"/>
          <a:stretch/>
        </p:blipFill>
        <p:spPr>
          <a:xfrm>
            <a:off x="3522600" y="1594080"/>
            <a:ext cx="4323600" cy="318600"/>
          </a:xfrm>
          <a:prstGeom prst="rect">
            <a:avLst/>
          </a:prstGeom>
          <a:ln>
            <a:noFill/>
          </a:ln>
        </p:spPr>
      </p:pic>
      <p:pic>
        <p:nvPicPr>
          <p:cNvPr id="122" name="Google Shape;138;p20" descr=""/>
          <p:cNvPicPr/>
          <p:nvPr/>
        </p:nvPicPr>
        <p:blipFill>
          <a:blip r:embed="rId3"/>
          <a:stretch/>
        </p:blipFill>
        <p:spPr>
          <a:xfrm>
            <a:off x="2383560" y="1227600"/>
            <a:ext cx="1692720" cy="257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840960" y="1129320"/>
            <a:ext cx="2528640" cy="74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             </a:t>
            </a:r>
            <a:r>
              <a:rPr b="0" lang="en" sz="1400" spc="-1" strike="noStrike">
                <a:solidFill>
                  <a:srgbClr val="434343"/>
                </a:solidFill>
                <a:latin typeface="Proxima Nova"/>
                <a:ea typeface="Proxima Nova"/>
              </a:rPr>
              <a:t>operators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434343"/>
                </a:solidFill>
                <a:latin typeface="Proxima Nova"/>
                <a:ea typeface="Proxima Nova"/>
              </a:rPr>
              <a:t>satisfying symmetry constraint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4" name="CustomShape 2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TextShape 3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Quantum operators  -  Wigner-Eckart theorem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CustomShape 4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CustomShape 5"/>
          <p:cNvSpPr/>
          <p:nvPr/>
        </p:nvSpPr>
        <p:spPr>
          <a:xfrm>
            <a:off x="383760" y="672120"/>
            <a:ext cx="5925240" cy="39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600" spc="-1" strike="noStrike">
                <a:solidFill>
                  <a:srgbClr val="434343"/>
                </a:solidFill>
                <a:latin typeface="Proxima Nova"/>
                <a:ea typeface="Proxima Nova"/>
              </a:rPr>
              <a:t>Spherical tensor operators: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28" name="Google Shape;148;p21" descr="2j+1"/>
          <p:cNvPicPr/>
          <p:nvPr/>
        </p:nvPicPr>
        <p:blipFill>
          <a:blip r:embed="rId1"/>
          <a:stretch/>
        </p:blipFill>
        <p:spPr>
          <a:xfrm>
            <a:off x="840960" y="1227600"/>
            <a:ext cx="492120" cy="202680"/>
          </a:xfrm>
          <a:prstGeom prst="rect">
            <a:avLst/>
          </a:prstGeom>
          <a:ln>
            <a:noFill/>
          </a:ln>
        </p:spPr>
      </p:pic>
      <p:pic>
        <p:nvPicPr>
          <p:cNvPr id="129" name="Google Shape;149;p21" descr="\sum_{n=-j}^j D^{mn}_j(g)\, T_j^n&#10;\,=\, U(g)^\dagger T_j^m U(g) \quad \forall g \in \text{SO}(3)"/>
          <p:cNvPicPr/>
          <p:nvPr/>
        </p:nvPicPr>
        <p:blipFill>
          <a:blip r:embed="rId2"/>
          <a:stretch/>
        </p:blipFill>
        <p:spPr>
          <a:xfrm>
            <a:off x="3522600" y="1594080"/>
            <a:ext cx="4323600" cy="318600"/>
          </a:xfrm>
          <a:prstGeom prst="rect">
            <a:avLst/>
          </a:prstGeom>
          <a:ln>
            <a:noFill/>
          </a:ln>
        </p:spPr>
      </p:pic>
      <p:pic>
        <p:nvPicPr>
          <p:cNvPr id="130" name="Google Shape;150;p21" descr=""/>
          <p:cNvPicPr/>
          <p:nvPr/>
        </p:nvPicPr>
        <p:blipFill>
          <a:blip r:embed="rId3"/>
          <a:stretch/>
        </p:blipFill>
        <p:spPr>
          <a:xfrm>
            <a:off x="2383560" y="1227600"/>
            <a:ext cx="1692720" cy="257040"/>
          </a:xfrm>
          <a:prstGeom prst="rect">
            <a:avLst/>
          </a:prstGeom>
          <a:ln>
            <a:noFill/>
          </a:ln>
        </p:spPr>
      </p:pic>
      <p:pic>
        <p:nvPicPr>
          <p:cNvPr id="131" name="Google Shape;151;p21" descr=""/>
          <p:cNvPicPr/>
          <p:nvPr/>
        </p:nvPicPr>
        <p:blipFill>
          <a:blip r:embed="rId4"/>
          <a:stretch/>
        </p:blipFill>
        <p:spPr>
          <a:xfrm>
            <a:off x="3584520" y="2795040"/>
            <a:ext cx="3151080" cy="257040"/>
          </a:xfrm>
          <a:prstGeom prst="rect">
            <a:avLst/>
          </a:prstGeom>
          <a:ln>
            <a:noFill/>
          </a:ln>
        </p:spPr>
      </p:pic>
      <p:sp>
        <p:nvSpPr>
          <p:cNvPr id="132" name="CustomShape 6"/>
          <p:cNvSpPr/>
          <p:nvPr/>
        </p:nvSpPr>
        <p:spPr>
          <a:xfrm>
            <a:off x="5058000" y="1981080"/>
            <a:ext cx="124920" cy="745200"/>
          </a:xfrm>
          <a:prstGeom prst="upDownArrow">
            <a:avLst>
              <a:gd name="adj1" fmla="val 50000"/>
              <a:gd name="adj2" fmla="val 56849"/>
            </a:avLst>
          </a:prstGeom>
          <a:solidFill>
            <a:srgbClr val="cc0000"/>
          </a:solidFill>
          <a:ln w="93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57;p22" descr="\langle JM \mkern1mu|\mkern1mu T_j^m \mkern1mu|\mkern1mu ln \rangle&#10;\ =\ &#10;\lambda \cdot&#10;\langle JM \mkern1mu|\mkern1mu jm;ln \rangle"/>
          <p:cNvPicPr/>
          <p:nvPr/>
        </p:nvPicPr>
        <p:blipFill>
          <a:blip r:embed="rId1"/>
          <a:stretch/>
        </p:blipFill>
        <p:spPr>
          <a:xfrm>
            <a:off x="6338160" y="4004280"/>
            <a:ext cx="2421000" cy="257040"/>
          </a:xfrm>
          <a:prstGeom prst="rect">
            <a:avLst/>
          </a:prstGeom>
          <a:ln>
            <a:noFill/>
          </a:ln>
        </p:spPr>
      </p:pic>
      <p:sp>
        <p:nvSpPr>
          <p:cNvPr id="134" name="CustomShape 1"/>
          <p:cNvSpPr/>
          <p:nvPr/>
        </p:nvSpPr>
        <p:spPr>
          <a:xfrm>
            <a:off x="373680" y="3934080"/>
            <a:ext cx="6019200" cy="32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434343"/>
                </a:solidFill>
                <a:latin typeface="Proxima Nova"/>
                <a:ea typeface="Proxima Nova"/>
              </a:rPr>
              <a:t>the matrix elements for fixed j, l, J are determined by single dof                :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840960" y="1129320"/>
            <a:ext cx="2528640" cy="74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300" spc="-1" strike="noStrike">
                <a:solidFill>
                  <a:srgbClr val="434343"/>
                </a:solidFill>
                <a:latin typeface="Proxima Nova"/>
                <a:ea typeface="Proxima Nova"/>
              </a:rPr>
              <a:t>             </a:t>
            </a:r>
            <a:r>
              <a:rPr b="0" lang="en" sz="1400" spc="-1" strike="noStrike">
                <a:solidFill>
                  <a:srgbClr val="434343"/>
                </a:solidFill>
                <a:latin typeface="Proxima Nova"/>
                <a:ea typeface="Proxima Nova"/>
              </a:rPr>
              <a:t>operators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434343"/>
                </a:solidFill>
                <a:latin typeface="Proxima Nova"/>
                <a:ea typeface="Proxima Nova"/>
              </a:rPr>
              <a:t>satisfying symmetry constraint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6" name="CustomShape 3"/>
          <p:cNvSpPr/>
          <p:nvPr/>
        </p:nvSpPr>
        <p:spPr>
          <a:xfrm>
            <a:off x="0" y="0"/>
            <a:ext cx="9143640" cy="465120"/>
          </a:xfrm>
          <a:prstGeom prst="rect">
            <a:avLst/>
          </a:prstGeom>
          <a:solidFill>
            <a:srgbClr val="2027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TextShape 4"/>
          <p:cNvSpPr txBox="1"/>
          <p:nvPr/>
        </p:nvSpPr>
        <p:spPr>
          <a:xfrm>
            <a:off x="51480" y="-27720"/>
            <a:ext cx="8520120" cy="46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ffffff"/>
                </a:solidFill>
                <a:latin typeface="Proxima Nova"/>
                <a:ea typeface="Proxima Nova"/>
              </a:rPr>
              <a:t>Quantum operators  -  Wigner-Eckart theorem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CustomShape 5"/>
          <p:cNvSpPr/>
          <p:nvPr/>
        </p:nvSpPr>
        <p:spPr>
          <a:xfrm>
            <a:off x="-23400" y="465480"/>
            <a:ext cx="9190800" cy="1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l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CustomShape 6"/>
          <p:cNvSpPr/>
          <p:nvPr/>
        </p:nvSpPr>
        <p:spPr>
          <a:xfrm>
            <a:off x="383760" y="672120"/>
            <a:ext cx="5925240" cy="39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600" spc="-1" strike="noStrike">
                <a:solidFill>
                  <a:srgbClr val="434343"/>
                </a:solidFill>
                <a:latin typeface="Proxima Nova"/>
                <a:ea typeface="Proxima Nova"/>
              </a:rPr>
              <a:t>Spherical tensor operators: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40" name="Google Shape;164;p22" descr="2j+1"/>
          <p:cNvPicPr/>
          <p:nvPr/>
        </p:nvPicPr>
        <p:blipFill>
          <a:blip r:embed="rId2"/>
          <a:stretch/>
        </p:blipFill>
        <p:spPr>
          <a:xfrm>
            <a:off x="840960" y="1227600"/>
            <a:ext cx="492120" cy="202680"/>
          </a:xfrm>
          <a:prstGeom prst="rect">
            <a:avLst/>
          </a:prstGeom>
          <a:ln>
            <a:noFill/>
          </a:ln>
        </p:spPr>
      </p:pic>
      <p:pic>
        <p:nvPicPr>
          <p:cNvPr id="141" name="Google Shape;165;p22" descr="\sum_{n=-j}^j D^{mn}_j(g)\, T_j^n&#10;\,=\, U(g)^\dagger T_j^m U(g) \quad \forall g \in \text{SO}(3)"/>
          <p:cNvPicPr/>
          <p:nvPr/>
        </p:nvPicPr>
        <p:blipFill>
          <a:blip r:embed="rId3"/>
          <a:stretch/>
        </p:blipFill>
        <p:spPr>
          <a:xfrm>
            <a:off x="3522600" y="1594080"/>
            <a:ext cx="4323600" cy="318600"/>
          </a:xfrm>
          <a:prstGeom prst="rect">
            <a:avLst/>
          </a:prstGeom>
          <a:ln>
            <a:noFill/>
          </a:ln>
        </p:spPr>
      </p:pic>
      <p:pic>
        <p:nvPicPr>
          <p:cNvPr id="142" name="Google Shape;166;p22" descr=""/>
          <p:cNvPicPr/>
          <p:nvPr/>
        </p:nvPicPr>
        <p:blipFill>
          <a:blip r:embed="rId4"/>
          <a:stretch/>
        </p:blipFill>
        <p:spPr>
          <a:xfrm>
            <a:off x="2383560" y="1227600"/>
            <a:ext cx="1692720" cy="257040"/>
          </a:xfrm>
          <a:prstGeom prst="rect">
            <a:avLst/>
          </a:prstGeom>
          <a:ln>
            <a:noFill/>
          </a:ln>
        </p:spPr>
      </p:pic>
      <p:pic>
        <p:nvPicPr>
          <p:cNvPr id="143" name="Google Shape;167;p22" descr=""/>
          <p:cNvPicPr/>
          <p:nvPr/>
        </p:nvPicPr>
        <p:blipFill>
          <a:blip r:embed="rId5"/>
          <a:stretch/>
        </p:blipFill>
        <p:spPr>
          <a:xfrm>
            <a:off x="3584520" y="2795040"/>
            <a:ext cx="3151080" cy="257040"/>
          </a:xfrm>
          <a:prstGeom prst="rect">
            <a:avLst/>
          </a:prstGeom>
          <a:ln>
            <a:noFill/>
          </a:ln>
        </p:spPr>
      </p:pic>
      <p:sp>
        <p:nvSpPr>
          <p:cNvPr id="144" name="CustomShape 7"/>
          <p:cNvSpPr/>
          <p:nvPr/>
        </p:nvSpPr>
        <p:spPr>
          <a:xfrm>
            <a:off x="5058000" y="1981080"/>
            <a:ext cx="124920" cy="745200"/>
          </a:xfrm>
          <a:prstGeom prst="upDownArrow">
            <a:avLst>
              <a:gd name="adj1" fmla="val 50000"/>
              <a:gd name="adj2" fmla="val 56849"/>
            </a:avLst>
          </a:prstGeom>
          <a:solidFill>
            <a:srgbClr val="cc0000"/>
          </a:solidFill>
          <a:ln w="93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8"/>
          <p:cNvSpPr/>
          <p:nvPr/>
        </p:nvSpPr>
        <p:spPr>
          <a:xfrm>
            <a:off x="383760" y="3561840"/>
            <a:ext cx="2485800" cy="39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600" spc="-1" strike="noStrike">
                <a:solidFill>
                  <a:srgbClr val="434343"/>
                </a:solidFill>
                <a:latin typeface="Proxima Nova"/>
                <a:ea typeface="Proxima Nova"/>
              </a:rPr>
              <a:t>Wigner-Eckart theorem: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46" name="Google Shape;170;p22" descr="\lambda \in \mathbb{C}"/>
          <p:cNvPicPr/>
          <p:nvPr/>
        </p:nvPicPr>
        <p:blipFill>
          <a:blip r:embed="rId6"/>
          <a:stretch/>
        </p:blipFill>
        <p:spPr>
          <a:xfrm>
            <a:off x="5506920" y="4057560"/>
            <a:ext cx="420840" cy="150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2022-03-06T12:39:18Z</dcterms:modified>
  <cp:revision>1</cp:revision>
  <dc:subject/>
  <dc:title/>
</cp:coreProperties>
</file>